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24"/>
  </p:notesMasterIdLst>
  <p:sldIdLst>
    <p:sldId id="256" r:id="rId2"/>
    <p:sldId id="389" r:id="rId3"/>
    <p:sldId id="470" r:id="rId4"/>
    <p:sldId id="456" r:id="rId5"/>
    <p:sldId id="452" r:id="rId6"/>
    <p:sldId id="457" r:id="rId7"/>
    <p:sldId id="458" r:id="rId8"/>
    <p:sldId id="460" r:id="rId9"/>
    <p:sldId id="462" r:id="rId10"/>
    <p:sldId id="472" r:id="rId11"/>
    <p:sldId id="471" r:id="rId12"/>
    <p:sldId id="463" r:id="rId13"/>
    <p:sldId id="418" r:id="rId14"/>
    <p:sldId id="447" r:id="rId15"/>
    <p:sldId id="469" r:id="rId16"/>
    <p:sldId id="420" r:id="rId17"/>
    <p:sldId id="448" r:id="rId18"/>
    <p:sldId id="451" r:id="rId19"/>
    <p:sldId id="422" r:id="rId20"/>
    <p:sldId id="464" r:id="rId21"/>
    <p:sldId id="473" r:id="rId22"/>
    <p:sldId id="467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0F60A"/>
    <a:srgbClr val="F9F907"/>
    <a:srgbClr val="0000CC"/>
    <a:srgbClr val="BB0D0D"/>
    <a:srgbClr val="F4EE00"/>
    <a:srgbClr val="E9E416"/>
    <a:srgbClr val="FCD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38" autoAdjust="0"/>
    <p:restoredTop sz="94508" autoAdjust="0"/>
  </p:normalViewPr>
  <p:slideViewPr>
    <p:cSldViewPr>
      <p:cViewPr varScale="1">
        <p:scale>
          <a:sx n="154" d="100"/>
          <a:sy n="154" d="100"/>
        </p:scale>
        <p:origin x="-2220" y="-84"/>
      </p:cViewPr>
      <p:guideLst>
        <p:guide orient="horz" pos="1620"/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5329177516861269"/>
          <c:y val="3.5577448955795822E-2"/>
          <c:w val="0.5117077083170869"/>
          <c:h val="0.9441860465116278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 (план)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tx1"/>
              </a:soli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</c:dPt>
          <c:dLbls>
            <c:dLbl>
              <c:idx val="0"/>
              <c:layout>
                <c:manualLayout>
                  <c:x val="1.8963565927182435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196</a:t>
                    </a:r>
                    <a:r>
                      <a:rPr lang="ru-RU" sz="1100" b="1" baseline="0" dirty="0" smtClean="0"/>
                      <a:t> 806,10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C76-4731-80FC-52764FE111FF}"/>
                </c:ext>
              </c:extLst>
            </c:dLbl>
            <c:dLbl>
              <c:idx val="1"/>
              <c:layout>
                <c:manualLayout>
                  <c:x val="7.0727236269140827E-3"/>
                  <c:y val="-8.5816437314414248E-5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121</a:t>
                    </a:r>
                    <a:r>
                      <a:rPr lang="ru-RU" sz="1100" b="1" baseline="0" dirty="0" smtClean="0"/>
                      <a:t> 497,20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C76-4731-80FC-52764FE111FF}"/>
                </c:ext>
              </c:extLst>
            </c:dLbl>
            <c:dLbl>
              <c:idx val="2"/>
              <c:layout>
                <c:manualLayout>
                  <c:x val="8.9701591005684686E-3"/>
                  <c:y val="-4.6402744730582347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101</a:t>
                    </a:r>
                    <a:r>
                      <a:rPr lang="ru-RU" sz="1100" b="1" baseline="0" dirty="0" smtClean="0"/>
                      <a:t> 030,30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C76-4731-80FC-52764FE111FF}"/>
                </c:ext>
              </c:extLst>
            </c:dLbl>
            <c:dLbl>
              <c:idx val="3"/>
              <c:layout>
                <c:manualLayout>
                  <c:x val="1.691087962962963E-3"/>
                  <c:y val="-2.486213958753930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142</a:t>
                    </a:r>
                    <a:r>
                      <a:rPr lang="ru-RU" baseline="0" dirty="0" smtClean="0"/>
                      <a:t> 442,85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C76-4731-80FC-52764FE111FF}"/>
                </c:ext>
              </c:extLst>
            </c:dLbl>
            <c:dLbl>
              <c:idx val="4"/>
              <c:layout>
                <c:manualLayout>
                  <c:x val="1.2916281629541681E-2"/>
                  <c:y val="2.3687897004563332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202438,20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2.4922760470410471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735 611,30</a:t>
                    </a:r>
                    <a:endParaRPr lang="en-US" sz="11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9C76-4731-80FC-52764FE111FF}"/>
                </c:ext>
              </c:extLst>
            </c:dLbl>
            <c:dLbl>
              <c:idx val="6"/>
              <c:layout>
                <c:manualLayout>
                  <c:x val="1.1980438867688256E-2"/>
                  <c:y val="-4.6511627906976744E-3"/>
                </c:manualLayout>
              </c:layout>
              <c:tx>
                <c:rich>
                  <a:bodyPr/>
                  <a:lstStyle/>
                  <a:p>
                    <a:r>
                      <a:rPr lang="en-US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179</a:t>
                    </a:r>
                    <a:r>
                      <a: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846,4</a:t>
                    </a:r>
                    <a:endParaRPr 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9C76-4731-80FC-52764FE111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Укрепление материально-технической базы государственных учреждений и капитальный ремонт муниципальных учреждений культуры </c:v>
                </c:pt>
                <c:pt idx="1">
                  <c:v>Сохранение нематериального культурного наследия, поддержка самодеятельного народного творчества</c:v>
                </c:pt>
                <c:pt idx="2">
                  <c:v>Обеспечение сохранности, благоустройства и доступности парков </c:v>
                </c:pt>
                <c:pt idx="3">
                  <c:v>Библиотечное обслуживание и популяризация чтения </c:v>
                </c:pt>
                <c:pt idx="4">
                  <c:v>Развитие профессионального образования </c:v>
                </c:pt>
                <c:pt idx="5">
                  <c:v>Развитие профессионального искусства 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196806.1</c:v>
                </c:pt>
                <c:pt idx="1">
                  <c:v>121497.2</c:v>
                </c:pt>
                <c:pt idx="2" formatCode="General">
                  <c:v>101030.3</c:v>
                </c:pt>
                <c:pt idx="3" formatCode="General">
                  <c:v>142442.85</c:v>
                </c:pt>
                <c:pt idx="4" formatCode="General">
                  <c:v>202438.2</c:v>
                </c:pt>
                <c:pt idx="5" formatCode="General">
                  <c:v>735611.3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C76-4731-80FC-52764FE111F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0"/>
              <c:layout>
                <c:manualLayout>
                  <c:x val="1.0022599115003482E-3"/>
                  <c:y val="-7.1373511970445804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117</a:t>
                    </a:r>
                    <a:r>
                      <a:rPr lang="ru-RU" sz="1100" b="1" baseline="0" dirty="0" smtClean="0"/>
                      <a:t> 335,02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1421012031389411E-3"/>
                  <c:y val="-2.3285508205164881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113</a:t>
                    </a:r>
                    <a:r>
                      <a:rPr lang="ru-RU" sz="1100" b="1" baseline="0" dirty="0" smtClean="0"/>
                      <a:t> 359,24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9C76-4731-80FC-52764FE111FF}"/>
                </c:ext>
              </c:extLst>
            </c:dLbl>
            <c:dLbl>
              <c:idx val="2"/>
              <c:layout>
                <c:manualLayout>
                  <c:x val="7.5231791399705487E-3"/>
                  <c:y val="-9.2887796261039001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104 026,00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9C76-4731-80FC-52764FE111FF}"/>
                </c:ext>
              </c:extLst>
            </c:dLbl>
            <c:dLbl>
              <c:idx val="3"/>
              <c:layout>
                <c:manualLayout>
                  <c:x val="8.9702730449704379E-3"/>
                  <c:y val="-6.9686423895749111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97 707,58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9C76-4731-80FC-52764FE111FF}"/>
                </c:ext>
              </c:extLst>
            </c:dLbl>
            <c:dLbl>
              <c:idx val="4"/>
              <c:layout>
                <c:manualLayout>
                  <c:x val="2.1267686206908911E-2"/>
                  <c:y val="-4.7909441494122899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210 898,47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9C76-4731-80FC-52764FE111FF}"/>
                </c:ext>
              </c:extLst>
            </c:dLbl>
            <c:dLbl>
              <c:idx val="5"/>
              <c:layout>
                <c:manualLayout>
                  <c:x val="4.0988949256534216E-3"/>
                  <c:y val="-2.0792962824811899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690</a:t>
                    </a:r>
                    <a:r>
                      <a:rPr lang="ru-RU" sz="1100" baseline="0" dirty="0" smtClean="0"/>
                      <a:t> 825,7</a:t>
                    </a:r>
                    <a:endParaRPr lang="en-US" sz="11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9C76-4731-80FC-52764FE111FF}"/>
                </c:ext>
              </c:extLst>
            </c:dLbl>
            <c:dLbl>
              <c:idx val="6"/>
              <c:layout>
                <c:manualLayout>
                  <c:x val="1.0649278993500585E-2"/>
                  <c:y val="-1.1628090093389489E-2"/>
                </c:manualLayout>
              </c:layout>
              <c:tx>
                <c:rich>
                  <a:bodyPr/>
                  <a:lstStyle/>
                  <a:p>
                    <a:r>
                      <a:rPr lang="en-US" sz="1100" b="1" dirty="0"/>
                      <a:t>171</a:t>
                    </a:r>
                    <a:r>
                      <a:rPr lang="ru-RU" sz="1100" b="1" dirty="0"/>
                      <a:t> </a:t>
                    </a:r>
                    <a:r>
                      <a:rPr lang="en-US" sz="1100" b="1" dirty="0"/>
                      <a:t>127,3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9C76-4731-80FC-52764FE111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Укрепление материально-технической базы государственных учреждений и капитальный ремонт муниципальных учреждений культуры </c:v>
                </c:pt>
                <c:pt idx="1">
                  <c:v>Сохранение нематериального культурного наследия, поддержка самодеятельного народного творчества</c:v>
                </c:pt>
                <c:pt idx="2">
                  <c:v>Обеспечение сохранности, благоустройства и доступности парков </c:v>
                </c:pt>
                <c:pt idx="3">
                  <c:v>Библиотечное обслуживание и популяризация чтения </c:v>
                </c:pt>
                <c:pt idx="4">
                  <c:v>Развитие профессионального образования </c:v>
                </c:pt>
                <c:pt idx="5">
                  <c:v>Развитие профессионального искусства 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117335.02</c:v>
                </c:pt>
                <c:pt idx="1">
                  <c:v>113359.24</c:v>
                </c:pt>
                <c:pt idx="2" formatCode="General">
                  <c:v>104026</c:v>
                </c:pt>
                <c:pt idx="3" formatCode="General">
                  <c:v>97707.58</c:v>
                </c:pt>
                <c:pt idx="4" formatCode="General">
                  <c:v>210898.47</c:v>
                </c:pt>
                <c:pt idx="5" formatCode="General">
                  <c:v>690825.7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9C76-4731-80FC-52764FE111F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3023845144999949E-2"/>
                  <c:y val="-6.9686423895750811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97</a:t>
                    </a:r>
                    <a:r>
                      <a:rPr lang="ru-RU" sz="1100" b="1" baseline="0" dirty="0" smtClean="0"/>
                      <a:t> 607,36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9C76-4731-80FC-52764FE111FF}"/>
                </c:ext>
              </c:extLst>
            </c:dLbl>
            <c:dLbl>
              <c:idx val="1"/>
              <c:layout>
                <c:manualLayout>
                  <c:x val="7.2354695249999719E-3"/>
                  <c:y val="-4.6457615930499407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73</a:t>
                    </a:r>
                    <a:r>
                      <a:rPr lang="ru-RU" sz="1100" b="1" baseline="0" dirty="0" smtClean="0"/>
                      <a:t> 011,99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9C76-4731-80FC-52764FE111FF}"/>
                </c:ext>
              </c:extLst>
            </c:dLbl>
            <c:dLbl>
              <c:idx val="2"/>
              <c:layout>
                <c:manualLayout>
                  <c:x val="5.7883756199999768E-3"/>
                  <c:y val="-1.3937284779149907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/>
                      <a:t>69 200,00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9C76-4731-80FC-52764FE111FF}"/>
                </c:ext>
              </c:extLst>
            </c:dLbl>
            <c:dLbl>
              <c:idx val="3"/>
              <c:layout>
                <c:manualLayout>
                  <c:x val="8.6824494855979976E-3"/>
                  <c:y val="-9.2915231860998815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98 276,87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9C76-4731-80FC-52764FE111FF}"/>
                </c:ext>
              </c:extLst>
            </c:dLbl>
            <c:dLbl>
              <c:idx val="4"/>
              <c:layout>
                <c:manualLayout>
                  <c:x val="1.012965733499996E-2"/>
                  <c:y val="-6.9686423895749111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171 190,34</a:t>
                    </a:r>
                    <a:endParaRPr lang="en-US" sz="11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9C76-4731-80FC-52764FE111FF}"/>
                </c:ext>
              </c:extLst>
            </c:dLbl>
            <c:dLbl>
              <c:idx val="5"/>
              <c:layout>
                <c:manualLayout>
                  <c:x val="4.6136226799173893E-3"/>
                  <c:y val="-4.2307693036308693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642 980,04</a:t>
                    </a:r>
                    <a:endParaRPr lang="en-US" sz="11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Укрепление материально-технической базы государственных учреждений и капитальный ремонт муниципальных учреждений культуры </c:v>
                </c:pt>
                <c:pt idx="1">
                  <c:v>Сохранение нематериального культурного наследия, поддержка самодеятельного народного творчества</c:v>
                </c:pt>
                <c:pt idx="2">
                  <c:v>Обеспечение сохранности, благоустройства и доступности парков </c:v>
                </c:pt>
                <c:pt idx="3">
                  <c:v>Библиотечное обслуживание и популяризация чтения </c:v>
                </c:pt>
                <c:pt idx="4">
                  <c:v>Развитие профессионального образования </c:v>
                </c:pt>
                <c:pt idx="5">
                  <c:v>Развитие профессионального искусства 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97607.360000000001</c:v>
                </c:pt>
                <c:pt idx="1">
                  <c:v>73011.990000000005</c:v>
                </c:pt>
                <c:pt idx="2">
                  <c:v>69200</c:v>
                </c:pt>
                <c:pt idx="3">
                  <c:v>98276.87</c:v>
                </c:pt>
                <c:pt idx="4">
                  <c:v>171190.3</c:v>
                </c:pt>
                <c:pt idx="5">
                  <c:v>642980.04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6-9C76-4731-80FC-52764FE111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gapDepth val="186"/>
        <c:shape val="cylinder"/>
        <c:axId val="62455296"/>
        <c:axId val="46186496"/>
        <c:axId val="0"/>
      </c:bar3DChart>
      <c:catAx>
        <c:axId val="624552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400" b="1"/>
            </a:pPr>
            <a:endParaRPr lang="ru-RU"/>
          </a:p>
        </c:txPr>
        <c:crossAx val="46186496"/>
        <c:crosses val="autoZero"/>
        <c:auto val="1"/>
        <c:lblAlgn val="ctr"/>
        <c:lblOffset val="100"/>
        <c:noMultiLvlLbl val="0"/>
      </c:catAx>
      <c:valAx>
        <c:axId val="46186496"/>
        <c:scaling>
          <c:orientation val="minMax"/>
        </c:scaling>
        <c:delete val="1"/>
        <c:axPos val="b"/>
        <c:numFmt formatCode="#,##0.00" sourceLinked="1"/>
        <c:majorTickMark val="out"/>
        <c:minorTickMark val="none"/>
        <c:tickLblPos val="nextTo"/>
        <c:crossAx val="6245529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9809673360593181"/>
          <c:y val="0.3674243077237257"/>
          <c:w val="0.16990693445985677"/>
          <c:h val="0.27317190623692272"/>
        </c:manualLayout>
      </c:layout>
      <c:overlay val="0"/>
      <c:spPr>
        <a:ln>
          <a:solidFill>
            <a:schemeClr val="bg1"/>
          </a:solidFill>
        </a:ln>
      </c:spPr>
    </c:legend>
    <c:plotVisOnly val="1"/>
    <c:dispBlanksAs val="gap"/>
    <c:showDLblsOverMax val="0"/>
  </c:chart>
  <c:spPr>
    <a:solidFill>
      <a:srgbClr val="FFFFFF"/>
    </a:solidFill>
  </c:spPr>
  <c:txPr>
    <a:bodyPr/>
    <a:lstStyle/>
    <a:p>
      <a:pPr>
        <a:defRPr sz="1800">
          <a:solidFill>
            <a:schemeClr val="bg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975590176970329"/>
          <c:y val="6.1920308517908786E-2"/>
          <c:w val="0.5740981902719815"/>
          <c:h val="0.870218411480003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1135524242186576E-2"/>
                  <c:y val="-9.992997411062069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74 537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530161786398051E-2"/>
                  <c:y val="-2.06824662579578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70 812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C06-4242-949D-455CDB71E443}"/>
                </c:ext>
              </c:extLst>
            </c:dLbl>
            <c:dLbl>
              <c:idx val="2"/>
              <c:layout>
                <c:manualLayout>
                  <c:x val="2.3924577148429473E-2"/>
                  <c:y val="-9.9929974110620698E-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ru-RU" dirty="0" smtClean="0"/>
                      <a:t>60</a:t>
                    </a:r>
                    <a:r>
                      <a:rPr lang="ru-RU" baseline="0" dirty="0" smtClean="0"/>
                      <a:t> 551</a:t>
                    </a:r>
                    <a:endParaRPr lang="en-US" dirty="0"/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C06-4242-949D-455CDB71E443}"/>
                </c:ext>
              </c:extLst>
            </c:dLbl>
            <c:dLbl>
              <c:idx val="3"/>
              <c:layout>
                <c:manualLayout>
                  <c:x val="2.9513541532027458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C06-4242-949D-455CDB71E443}"/>
                </c:ext>
              </c:extLst>
            </c:dLbl>
            <c:dLbl>
              <c:idx val="4"/>
              <c:layout>
                <c:manualLayout>
                  <c:x val="2.3892004157363651E-2"/>
                  <c:y val="-4.64833769770770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C06-4242-949D-455CDB71E443}"/>
                </c:ext>
              </c:extLst>
            </c:dLbl>
            <c:dLbl>
              <c:idx val="5"/>
              <c:layout>
                <c:manualLayout>
                  <c:x val="2.3892004157363651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06-4242-949D-455CDB71E443}"/>
                </c:ext>
              </c:extLst>
            </c:dLbl>
            <c:dLbl>
              <c:idx val="6"/>
              <c:layout>
                <c:manualLayout>
                  <c:x val="2.5297416166620335E-2"/>
                  <c:y val="-4.64833769770766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C06-4242-949D-455CDB71E443}"/>
                </c:ext>
              </c:extLst>
            </c:dLbl>
            <c:dLbl>
              <c:idx val="7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C06-4242-949D-455CDB71E443}"/>
                </c:ext>
              </c:extLst>
            </c:dLbl>
            <c:dLbl>
              <c:idx val="8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C06-4242-949D-455CDB71E4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2022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74537</c:v>
                </c:pt>
                <c:pt idx="1">
                  <c:v>70812</c:v>
                </c:pt>
                <c:pt idx="2" formatCode="#,##0">
                  <c:v>60551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5C06-4242-949D-455CDB71E4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9270272"/>
        <c:axId val="46867008"/>
        <c:axId val="0"/>
      </c:bar3DChart>
      <c:catAx>
        <c:axId val="892702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6867008"/>
        <c:crosses val="autoZero"/>
        <c:auto val="1"/>
        <c:lblAlgn val="ctr"/>
        <c:lblOffset val="100"/>
        <c:noMultiLvlLbl val="0"/>
      </c:catAx>
      <c:valAx>
        <c:axId val="4686700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89270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975590176970329"/>
          <c:y val="6.1920308517908786E-2"/>
          <c:w val="0.5740981902719815"/>
          <c:h val="0.870218411480003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1135524242186576E-2"/>
                  <c:y val="-9.9929974110620698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15</a:t>
                    </a:r>
                    <a:r>
                      <a:rPr lang="ru-RU" sz="1600" baseline="0" dirty="0" smtClean="0"/>
                      <a:t> 524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E0E2-4639-B6A2-7578CA3225B4}"/>
                </c:ext>
              </c:extLst>
            </c:dLbl>
            <c:dLbl>
              <c:idx val="1"/>
              <c:layout>
                <c:manualLayout>
                  <c:x val="2.2530161786398051E-2"/>
                  <c:y val="-2.068246625795782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14</a:t>
                    </a:r>
                    <a:r>
                      <a:rPr lang="ru-RU" sz="1600" baseline="0" dirty="0" smtClean="0"/>
                      <a:t> 671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E0E2-4639-B6A2-7578CA3225B4}"/>
                </c:ext>
              </c:extLst>
            </c:dLbl>
            <c:dLbl>
              <c:idx val="2"/>
              <c:layout>
                <c:manualLayout>
                  <c:x val="2.3924577148429473E-2"/>
                  <c:y val="-9.9929974110620698E-3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</a:defRPr>
                    </a:pPr>
                    <a:r>
                      <a:rPr lang="ru-RU" sz="1600" dirty="0" smtClean="0"/>
                      <a:t>13 770</a:t>
                    </a:r>
                    <a:endParaRPr lang="en-US" dirty="0"/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E0E2-4639-B6A2-7578CA3225B4}"/>
                </c:ext>
              </c:extLst>
            </c:dLbl>
            <c:dLbl>
              <c:idx val="3"/>
              <c:layout>
                <c:manualLayout>
                  <c:x val="2.9513541532027458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0E2-4639-B6A2-7578CA3225B4}"/>
                </c:ext>
              </c:extLst>
            </c:dLbl>
            <c:dLbl>
              <c:idx val="4"/>
              <c:layout>
                <c:manualLayout>
                  <c:x val="2.3892004157363651E-2"/>
                  <c:y val="-4.64833769770770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0E2-4639-B6A2-7578CA3225B4}"/>
                </c:ext>
              </c:extLst>
            </c:dLbl>
            <c:dLbl>
              <c:idx val="5"/>
              <c:layout>
                <c:manualLayout>
                  <c:x val="2.3892004157363651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0E2-4639-B6A2-7578CA3225B4}"/>
                </c:ext>
              </c:extLst>
            </c:dLbl>
            <c:dLbl>
              <c:idx val="6"/>
              <c:layout>
                <c:manualLayout>
                  <c:x val="2.5297416166620335E-2"/>
                  <c:y val="-4.64833769770766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0E2-4639-B6A2-7578CA3225B4}"/>
                </c:ext>
              </c:extLst>
            </c:dLbl>
            <c:dLbl>
              <c:idx val="7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0E2-4639-B6A2-7578CA3225B4}"/>
                </c:ext>
              </c:extLst>
            </c:dLbl>
            <c:dLbl>
              <c:idx val="8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0E2-4639-B6A2-7578CA3225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2022-2023</c:v>
                </c:pt>
                <c:pt idx="1">
                  <c:v>2021-2022</c:v>
                </c:pt>
                <c:pt idx="2">
                  <c:v>2020-2021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">
                  <c:v>15524</c:v>
                </c:pt>
                <c:pt idx="1">
                  <c:v>14671</c:v>
                </c:pt>
                <c:pt idx="2" formatCode="#,##0">
                  <c:v>13770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0E2-4639-B6A2-7578CA3225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5649280"/>
        <c:axId val="46871616"/>
        <c:axId val="0"/>
      </c:bar3DChart>
      <c:catAx>
        <c:axId val="9564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ru-RU"/>
          </a:p>
        </c:txPr>
        <c:crossAx val="46871616"/>
        <c:crosses val="autoZero"/>
        <c:auto val="1"/>
        <c:lblAlgn val="ctr"/>
        <c:lblOffset val="100"/>
        <c:noMultiLvlLbl val="0"/>
      </c:catAx>
      <c:valAx>
        <c:axId val="46871616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#,##0" sourceLinked="1"/>
        <c:majorTickMark val="out"/>
        <c:minorTickMark val="none"/>
        <c:tickLblPos val="nextTo"/>
        <c:crossAx val="95649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depthPercent val="100"/>
      <c:rAngAx val="1"/>
    </c:view3D>
    <c:floor>
      <c:thickness val="0"/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  <c:spPr>
        <a:ln w="3175"/>
        <a:effectLst/>
      </c:spPr>
    </c:sideWall>
    <c:backWall>
      <c:thickness val="0"/>
      <c:spPr>
        <a:ln w="3175"/>
        <a:effectLst/>
      </c:spPr>
    </c:backWall>
    <c:plotArea>
      <c:layout>
        <c:manualLayout>
          <c:layoutTarget val="inner"/>
          <c:xMode val="edge"/>
          <c:yMode val="edge"/>
          <c:x val="1.9023349257489906E-2"/>
          <c:y val="6.3240780264181173E-2"/>
          <c:w val="0.95332966816323239"/>
          <c:h val="0.8192335354551248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chemeClr val="accent1"/>
            </a:solidFill>
            <a:ln w="28575"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8575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FC-491E-9210-092FEE408EA2}"/>
              </c:ext>
            </c:extLst>
          </c:dPt>
          <c:dLbls>
            <c:dLbl>
              <c:idx val="0"/>
              <c:delete val="1"/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E2FC-491E-9210-092FEE408EA2}"/>
                </c:ext>
              </c:extLst>
            </c:dLbl>
            <c:dLbl>
              <c:idx val="2"/>
              <c:layout>
                <c:manualLayout>
                  <c:x val="9.5588373060334336E-3"/>
                  <c:y val="-1.604970721410358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accent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365822881101858E-2"/>
                  <c:y val="-2.3004819942502037E-2"/>
                </c:manualLayout>
              </c:layout>
              <c:tx>
                <c:rich>
                  <a:bodyPr/>
                  <a:lstStyle/>
                  <a:p>
                    <a:r>
                      <a:rPr lang="ru-RU" sz="1600">
                        <a:solidFill>
                          <a:schemeClr val="accent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28,5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E2FC-491E-9210-092FEE408EA2}"/>
                </c:ext>
              </c:extLst>
            </c:dLbl>
            <c:dLbl>
              <c:idx val="4"/>
              <c:layout>
                <c:manualLayout>
                  <c:x val="1.1365822881101858E-2"/>
                  <c:y val="-1.7892637733057142E-2"/>
                </c:manualLayout>
              </c:layout>
              <c:tx>
                <c:rich>
                  <a:bodyPr/>
                  <a:lstStyle/>
                  <a:p>
                    <a:r>
                      <a:rPr lang="ru-RU" sz="1600">
                        <a:solidFill>
                          <a:schemeClr val="accent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41,6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2FC-491E-9210-092FEE408E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</c:v>
                </c:pt>
                <c:pt idx="1">
                  <c:v>58</c:v>
                </c:pt>
                <c:pt idx="2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FC-491E-9210-092FEE408EA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2FC-491E-9210-092FEE408EA2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E2FC-491E-9210-092FEE408EA2}"/>
                </c:ext>
              </c:extLst>
            </c:dLbl>
            <c:dLbl>
              <c:idx val="2"/>
              <c:layout>
                <c:manualLayout>
                  <c:x val="9.0400942306227035E-3"/>
                  <c:y val="-2.8801000430846435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accent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</c:v>
                </c:pt>
                <c:pt idx="1">
                  <c:v>14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2FC-491E-9210-092FEE408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2"/>
        <c:gapDepth val="390"/>
        <c:shape val="cylinder"/>
        <c:axId val="98224640"/>
        <c:axId val="46873920"/>
        <c:axId val="0"/>
      </c:bar3DChart>
      <c:catAx>
        <c:axId val="98224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</a:defRPr>
            </a:pPr>
            <a:endParaRPr lang="ru-RU"/>
          </a:p>
        </c:txPr>
        <c:crossAx val="46873920"/>
        <c:crosses val="autoZero"/>
        <c:auto val="1"/>
        <c:lblAlgn val="ctr"/>
        <c:lblOffset val="100"/>
        <c:noMultiLvlLbl val="0"/>
      </c:catAx>
      <c:valAx>
        <c:axId val="468739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8224640"/>
        <c:crosses val="autoZero"/>
        <c:crossBetween val="between"/>
      </c:valAx>
      <c:spPr>
        <a:ln w="28575">
          <a:noFill/>
        </a:ln>
        <a:effectLst>
          <a:innerShdw blurRad="63500" dist="50800" dir="13500000">
            <a:prstClr val="black">
              <a:alpha val="50000"/>
            </a:prstClr>
          </a:innerShdw>
        </a:effectLst>
      </c:spPr>
    </c:plotArea>
    <c:legend>
      <c:legendPos val="l"/>
      <c:legendEntry>
        <c:idx val="0"/>
        <c:txPr>
          <a:bodyPr/>
          <a:lstStyle/>
          <a:p>
            <a:pPr>
              <a:defRPr sz="1500" b="1" baseline="0"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00" b="1" baseline="0"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4.3519208982386714E-3"/>
          <c:y val="0.34475911890548744"/>
          <c:w val="0.204347177798958"/>
          <c:h val="0.17782746361515386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500"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19050">
      <a:noFill/>
    </a:ln>
    <a:effectLst>
      <a:innerShdw blurRad="114300">
        <a:prstClr val="black"/>
      </a:innerShdw>
    </a:effectLst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bg1"/>
                </a:solidFill>
              </a:defRPr>
            </a:pPr>
            <a:r>
              <a:rPr lang="ru-RU" sz="1800" dirty="0">
                <a:solidFill>
                  <a:schemeClr val="bg1"/>
                </a:solidFill>
              </a:rPr>
              <a:t>Охват населения библиотечными услугами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  <c:spPr>
        <a:ln>
          <a:noFill/>
        </a:ln>
      </c:spPr>
    </c:backWall>
    <c:plotArea>
      <c:layout>
        <c:manualLayout>
          <c:layoutTarget val="inner"/>
          <c:xMode val="edge"/>
          <c:yMode val="edge"/>
          <c:x val="3.3260875258622945E-2"/>
          <c:y val="0.26726147655734622"/>
          <c:w val="0.93347824948275415"/>
          <c:h val="0.563441579181454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2A-4D19-ACA2-054758B03510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2A-4D19-ACA2-054758B03510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A2A-4D19-ACA2-054758B03510}"/>
              </c:ext>
            </c:extLst>
          </c:dPt>
          <c:dLbls>
            <c:dLbl>
              <c:idx val="0"/>
              <c:layout>
                <c:manualLayout>
                  <c:x val="2.7213443393418774E-2"/>
                  <c:y val="-3.00466551211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A2A-4D19-ACA2-054758B03510}"/>
                </c:ext>
              </c:extLst>
            </c:dLbl>
            <c:dLbl>
              <c:idx val="1"/>
              <c:layout>
                <c:manualLayout>
                  <c:x val="2.1166011528214602E-2"/>
                  <c:y val="-3.58617231178864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A2A-4D19-ACA2-054758B03510}"/>
                </c:ext>
              </c:extLst>
            </c:dLbl>
            <c:dLbl>
              <c:idx val="2"/>
              <c:layout>
                <c:manualLayout>
                  <c:x val="1.8142295595612406E-2"/>
                  <c:y val="-3.004665512118033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0,9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A2A-4D19-ACA2-054758B035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>
                  <c:v>0.28999999999999998</c:v>
                </c:pt>
                <c:pt idx="1">
                  <c:v>0.30299999999999999</c:v>
                </c:pt>
                <c:pt idx="2">
                  <c:v>0.309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A2A-4D19-ACA2-054758B0351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6984576"/>
        <c:axId val="54901504"/>
        <c:axId val="0"/>
      </c:bar3DChart>
      <c:catAx>
        <c:axId val="9698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ru-RU"/>
          </a:p>
        </c:txPr>
        <c:crossAx val="54901504"/>
        <c:crosses val="autoZero"/>
        <c:auto val="1"/>
        <c:lblAlgn val="ctr"/>
        <c:lblOffset val="100"/>
        <c:noMultiLvlLbl val="0"/>
      </c:catAx>
      <c:valAx>
        <c:axId val="5490150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969845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solidFill>
        <a:schemeClr val="bg1">
          <a:lumMod val="50000"/>
        </a:schemeClr>
      </a:solidFill>
    </a:ln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bg1"/>
                </a:solidFill>
              </a:defRPr>
            </a:pPr>
            <a:r>
              <a:rPr lang="ru-RU" sz="1800" dirty="0">
                <a:solidFill>
                  <a:schemeClr val="bg1"/>
                </a:solidFill>
              </a:rPr>
              <a:t>Число пользователей общедоступных библиотек</a:t>
            </a:r>
          </a:p>
        </c:rich>
      </c:tx>
      <c:layout>
        <c:manualLayout>
          <c:xMode val="edge"/>
          <c:yMode val="edge"/>
          <c:x val="0.20909036641036569"/>
          <c:y val="2.383380304682699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36807987518295E-2"/>
          <c:y val="0.26873440488594358"/>
          <c:w val="0.94233269572301948"/>
          <c:h val="0.56769968501998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7.8562124337231455E-3"/>
                  <c:y val="-6.0446798428292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91-4853-B358-0DF94C78F108}"/>
                </c:ext>
              </c:extLst>
            </c:dLbl>
            <c:dLbl>
              <c:idx val="1"/>
              <c:layout>
                <c:manualLayout>
                  <c:x val="2.8379898207767575E-2"/>
                  <c:y val="-1.563885191894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91-4853-B358-0DF94C78F108}"/>
                </c:ext>
              </c:extLst>
            </c:dLbl>
            <c:dLbl>
              <c:idx val="2"/>
              <c:layout>
                <c:manualLayout>
                  <c:x val="1.823086484754512E-2"/>
                  <c:y val="-2.16336506828039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91-4853-B358-0DF94C78F1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538.4</c:v>
                </c:pt>
                <c:pt idx="1">
                  <c:v>579</c:v>
                </c:pt>
                <c:pt idx="2">
                  <c:v>626.13900000000001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C91-4853-B358-0DF94C78F1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64"/>
        <c:gapDepth val="52"/>
        <c:shape val="cylinder"/>
        <c:axId val="107153920"/>
        <c:axId val="67828480"/>
        <c:axId val="0"/>
      </c:bar3DChart>
      <c:catAx>
        <c:axId val="107153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ru-RU"/>
          </a:p>
        </c:txPr>
        <c:crossAx val="67828480"/>
        <c:crosses val="autoZero"/>
        <c:auto val="1"/>
        <c:lblAlgn val="ctr"/>
        <c:lblOffset val="100"/>
        <c:noMultiLvlLbl val="0"/>
      </c:catAx>
      <c:valAx>
        <c:axId val="67828480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071539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solidFill>
        <a:schemeClr val="bg1">
          <a:lumMod val="50000"/>
        </a:schemeClr>
      </a:solidFill>
    </a:ln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depthPercent val="100"/>
      <c:rAngAx val="1"/>
    </c:view3D>
    <c:floor>
      <c:thickness val="0"/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668876163518069E-2"/>
          <c:y val="0.15606671097847366"/>
          <c:w val="0.94468408244450353"/>
          <c:h val="0.7300899136244650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Плановые значения</c:v>
                </c:pt>
              </c:strCache>
            </c:strRef>
          </c:tx>
          <c:spPr>
            <a:solidFill>
              <a:schemeClr val="tx1"/>
            </a:solidFill>
            <a:ln w="28575"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28575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FC-491E-9210-092FEE408EA2}"/>
              </c:ext>
            </c:extLst>
          </c:dPt>
          <c:dLbls>
            <c:dLbl>
              <c:idx val="0"/>
              <c:layout>
                <c:manualLayout>
                  <c:x val="0.19072908388168511"/>
                  <c:y val="-0.2275525587596210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chemeClr val="bg1"/>
                        </a:solidFill>
                      </a:rPr>
                      <a:t>211</a:t>
                    </a:r>
                    <a:r>
                      <a:rPr lang="ru-RU" sz="1400" b="1" baseline="0" dirty="0" smtClean="0">
                        <a:solidFill>
                          <a:schemeClr val="bg1"/>
                        </a:solidFill>
                      </a:rPr>
                      <a:t> 630 посещений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5003379420269759"/>
                  <c:y val="0.393076156912797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bg1"/>
                        </a:solidFill>
                      </a:rPr>
                      <a:t>48 940 посещений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E2FC-491E-9210-092FEE408EA2}"/>
                </c:ext>
              </c:extLst>
            </c:dLbl>
            <c:dLbl>
              <c:idx val="2"/>
              <c:layout>
                <c:manualLayout>
                  <c:x val="2.7149904122128754E-3"/>
                  <c:y val="-3.4614293702943062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chemeClr val="bg1"/>
                        </a:solidFill>
                      </a:rPr>
                      <a:t>16,5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2FC-491E-9210-092FEE408EA2}"/>
                </c:ext>
              </c:extLst>
            </c:dLbl>
            <c:dLbl>
              <c:idx val="3"/>
              <c:layout>
                <c:manualLayout>
                  <c:x val="1.1365822881101858E-2"/>
                  <c:y val="-2.3004819942502037E-2"/>
                </c:manualLayout>
              </c:layout>
              <c:tx>
                <c:rich>
                  <a:bodyPr/>
                  <a:lstStyle/>
                  <a:p>
                    <a:r>
                      <a:rPr lang="ru-RU" sz="1400">
                        <a:solidFill>
                          <a:schemeClr val="bg1"/>
                        </a:solidFill>
                      </a:rPr>
                      <a:t>28,5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E2FC-491E-9210-092FEE408EA2}"/>
                </c:ext>
              </c:extLst>
            </c:dLbl>
            <c:dLbl>
              <c:idx val="4"/>
              <c:layout>
                <c:manualLayout>
                  <c:x val="1.1365822881101858E-2"/>
                  <c:y val="-1.7892637733057142E-2"/>
                </c:manualLayout>
              </c:layout>
              <c:tx>
                <c:rich>
                  <a:bodyPr/>
                  <a:lstStyle/>
                  <a:p>
                    <a:r>
                      <a:rPr lang="ru-RU" sz="1400">
                        <a:solidFill>
                          <a:schemeClr val="bg1"/>
                        </a:solidFill>
                      </a:rPr>
                      <a:t>41,6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2FC-491E-9210-092FEE408E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Оркестры</c:v>
                </c:pt>
                <c:pt idx="1">
                  <c:v>Театры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48.94</c:v>
                </c:pt>
                <c:pt idx="1">
                  <c:v>211.63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FC-491E-9210-092FEE408EA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Фактические значения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5.1053836094530874E-2"/>
                  <c:y val="-0.42759880685091839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chemeClr val="bg1"/>
                        </a:solidFill>
                      </a:rPr>
                      <a:t>299 485 посещений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2FC-491E-9210-092FEE408EA2}"/>
                </c:ext>
              </c:extLst>
            </c:dLbl>
            <c:dLbl>
              <c:idx val="1"/>
              <c:layout>
                <c:manualLayout>
                  <c:x val="-0.57429499213973145"/>
                  <c:y val="0.196868952545324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bg1"/>
                        </a:solidFill>
                      </a:rPr>
                      <a:t>110</a:t>
                    </a:r>
                    <a:r>
                      <a:rPr lang="ru-RU" sz="1400" baseline="0" dirty="0" smtClean="0">
                        <a:solidFill>
                          <a:schemeClr val="bg1"/>
                        </a:solidFill>
                      </a:rPr>
                      <a:t> 015 посещений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E2FC-491E-9210-092FEE408EA2}"/>
                </c:ext>
              </c:extLst>
            </c:dLbl>
            <c:dLbl>
              <c:idx val="2"/>
              <c:layout>
                <c:manualLayout>
                  <c:x val="1.124329607405338E-2"/>
                  <c:y val="-1.1823390203529887E-2"/>
                </c:manualLayout>
              </c:layout>
              <c:tx>
                <c:rich>
                  <a:bodyPr/>
                  <a:lstStyle/>
                  <a:p>
                    <a:r>
                      <a:rPr lang="en-US" sz="1400" smtClean="0"/>
                      <a:t>25,</a:t>
                    </a:r>
                    <a:r>
                      <a:rPr lang="ru-RU" sz="140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Оркестры</c:v>
                </c:pt>
                <c:pt idx="1">
                  <c:v>Театры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110.015</c:v>
                </c:pt>
                <c:pt idx="1">
                  <c:v>299.48500000000001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2FC-491E-9210-092FEE408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2"/>
        <c:gapDepth val="390"/>
        <c:shape val="cylinder"/>
        <c:axId val="98223616"/>
        <c:axId val="46159488"/>
        <c:axId val="0"/>
      </c:bar3DChart>
      <c:catAx>
        <c:axId val="98223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ru-RU"/>
          </a:p>
        </c:txPr>
        <c:crossAx val="46159488"/>
        <c:crosses val="autoZero"/>
        <c:auto val="1"/>
        <c:lblAlgn val="ctr"/>
        <c:lblOffset val="100"/>
        <c:noMultiLvlLbl val="0"/>
      </c:catAx>
      <c:valAx>
        <c:axId val="461594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8223616"/>
        <c:crosses val="autoZero"/>
        <c:crossBetween val="between"/>
      </c:valAx>
      <c:spPr>
        <a:ln w="28575">
          <a:noFill/>
        </a:ln>
        <a:effectLst>
          <a:innerShdw blurRad="63500" dist="50800" dir="13500000">
            <a:prstClr val="black">
              <a:alpha val="50000"/>
            </a:prstClr>
          </a:innerShdw>
        </a:effectLst>
      </c:spPr>
    </c:plotArea>
    <c:legend>
      <c:legendPos val="l"/>
      <c:legendEntry>
        <c:idx val="0"/>
        <c:txPr>
          <a:bodyPr/>
          <a:lstStyle/>
          <a:p>
            <a:pPr>
              <a:defRPr sz="1400" b="1" baseline="0"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 baseline="0"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4540240032759368"/>
          <c:y val="0.65138240453903051"/>
          <c:w val="0.44050939594954547"/>
          <c:h val="0.18724728260167475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19050">
      <a:noFill/>
    </a:ln>
    <a:effectLst>
      <a:innerShdw blurRad="114300">
        <a:prstClr val="black"/>
      </a:innerShdw>
    </a:effectLst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b="1" dirty="0"/>
                      <a:t>39,7</a:t>
                    </a:r>
                    <a:endParaRPr lang="ru-RU" sz="160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2C7-4B2C-A98C-A8C3D529AF86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 (план)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39.700000000000003</c:v>
                </c:pt>
                <c:pt idx="1">
                  <c:v>42.9</c:v>
                </c:pt>
                <c:pt idx="2">
                  <c:v>43.2</c:v>
                </c:pt>
                <c:pt idx="3">
                  <c:v>45.1</c:v>
                </c:pt>
                <c:pt idx="4">
                  <c:v>47.9</c:v>
                </c:pt>
                <c:pt idx="5">
                  <c:v>50.4</c:v>
                </c:pt>
                <c:pt idx="6">
                  <c:v>52.8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2C7-4B2C-A98C-A8C3D529AF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558720"/>
        <c:axId val="46191104"/>
      </c:barChart>
      <c:catAx>
        <c:axId val="6255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600" b="1"/>
            </a:pPr>
            <a:endParaRPr lang="ru-RU"/>
          </a:p>
        </c:txPr>
        <c:crossAx val="46191104"/>
        <c:crosses val="autoZero"/>
        <c:auto val="1"/>
        <c:lblAlgn val="ctr"/>
        <c:lblOffset val="100"/>
        <c:noMultiLvlLbl val="0"/>
      </c:catAx>
      <c:valAx>
        <c:axId val="461911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crossAx val="6255872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55742731094394"/>
          <c:y val="0.16975865200024892"/>
          <c:w val="0.2426885438654964"/>
          <c:h val="0.5109232502431503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9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2B-4CF2-A500-F2125FA0676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32B-4CF2-A500-F2125FA0676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32B-4CF2-A500-F2125FA0676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32B-4CF2-A500-F2125FA0676A}"/>
              </c:ext>
            </c:extLst>
          </c:dPt>
          <c:dLbls>
            <c:dLbl>
              <c:idx val="0"/>
              <c:layout>
                <c:manualLayout>
                  <c:x val="-0.27580403252685187"/>
                  <c:y val="-5.7422879228656645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897</a:t>
                    </a:r>
                    <a:r>
                      <a:rPr lang="ru-RU" sz="1800" b="0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 347,50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32B-4CF2-A500-F2125FA0676A}"/>
                </c:ext>
              </c:extLst>
            </c:dLbl>
            <c:dLbl>
              <c:idx val="1"/>
              <c:layout>
                <c:manualLayout>
                  <c:x val="-1.5422681530009211E-2"/>
                  <c:y val="3.6196614680992418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6</a:t>
                    </a:r>
                    <a:r>
                      <a:rPr lang="ru-RU" sz="18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8 201,01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32B-4CF2-A500-F2125FA0676A}"/>
                </c:ext>
              </c:extLst>
            </c:dLbl>
            <c:dLbl>
              <c:idx val="2"/>
              <c:layout>
                <c:manualLayout>
                  <c:x val="4.4712088923085681E-2"/>
                  <c:y val="-1.4581234268989269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83 962,20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32B-4CF2-A500-F2125FA0676A}"/>
                </c:ext>
              </c:extLst>
            </c:dLbl>
            <c:dLbl>
              <c:idx val="3"/>
              <c:layout>
                <c:manualLayout>
                  <c:x val="3.2319821607123017E-2"/>
                  <c:y val="6.1126989154050603E-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32B-4CF2-A500-F2125FA067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софинансирование дополнительных расходов местных бюджетов на сохранение целевых показателей повышения оплаты труда работников муниципальных учреждений культуры</c:v>
                </c:pt>
                <c:pt idx="1">
                  <c:v>капитальный ремонт объектов культуры</c:v>
                </c:pt>
                <c:pt idx="2">
                  <c:v>государственная поддержка отрасли культуры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897347.5</c:v>
                </c:pt>
                <c:pt idx="1">
                  <c:v>68208.009999999995</c:v>
                </c:pt>
                <c:pt idx="2">
                  <c:v>83962.2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32B-4CF2-A500-F2125FA0676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077546043271173E-2"/>
          <c:y val="0.65492733548552851"/>
          <c:w val="0.89784479591873301"/>
          <c:h val="0.34507266451447144"/>
        </c:manualLayout>
      </c:layout>
      <c:overlay val="0"/>
      <c:txPr>
        <a:bodyPr/>
        <a:lstStyle/>
        <a:p>
          <a:pPr algn="just"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11199584789087"/>
          <c:y val="0.21497609499447057"/>
          <c:w val="0.40381209590534151"/>
          <c:h val="0.449412907107191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9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2B-4CF2-A500-F2125FA0676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32B-4CF2-A500-F2125FA0676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32B-4CF2-A500-F2125FA0676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32B-4CF2-A500-F2125FA0676A}"/>
              </c:ext>
            </c:extLst>
          </c:dPt>
          <c:dLbls>
            <c:dLbl>
              <c:idx val="0"/>
              <c:layout>
                <c:manualLayout>
                  <c:x val="3.9167686658506728E-2"/>
                  <c:y val="-1.4356168624440873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893 000,70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32B-4CF2-A500-F2125FA0676A}"/>
                </c:ext>
              </c:extLst>
            </c:dLbl>
            <c:dLbl>
              <c:idx val="1"/>
              <c:layout>
                <c:manualLayout>
                  <c:x val="5.3537249253624063E-4"/>
                  <c:y val="-5.6618997617478399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174 513,80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32B-4CF2-A500-F2125FA0676A}"/>
                </c:ext>
              </c:extLst>
            </c:dLbl>
            <c:dLbl>
              <c:idx val="2"/>
              <c:layout>
                <c:manualLayout>
                  <c:x val="0.20166981730480904"/>
                  <c:y val="-2.0556429696463877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79 099,43</a:t>
                    </a:r>
                    <a:endParaRPr lang="en-US" sz="180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32B-4CF2-A500-F2125FA0676A}"/>
                </c:ext>
              </c:extLst>
            </c:dLbl>
            <c:dLbl>
              <c:idx val="3"/>
              <c:layout>
                <c:manualLayout>
                  <c:x val="3.2319821607123017E-2"/>
                  <c:y val="6.1126989154050603E-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32B-4CF2-A500-F2125FA067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софинансирование дополнительных расходов местных бюджетов на сохранение целевых показателей повышения оплаты труда работников муниципальных учреждений культуры</c:v>
                </c:pt>
                <c:pt idx="1">
                  <c:v>капитальный ремонт объектов культуры</c:v>
                </c:pt>
                <c:pt idx="2">
                  <c:v>государственная поддержка отрасли культуры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893000.7</c:v>
                </c:pt>
                <c:pt idx="1">
                  <c:v>174513.8</c:v>
                </c:pt>
                <c:pt idx="2">
                  <c:v>79099.429999999993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32B-4CF2-A500-F2125FA0676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555108255945415E-2"/>
          <c:y val="0.17954222825408711"/>
          <c:w val="0.3632666050288198"/>
          <c:h val="0.7523555472357419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1"/>
            <c:bubble3D val="0"/>
            <c:spPr>
              <a:solidFill>
                <a:schemeClr val="accent5"/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layout>
                <c:manualLayout>
                  <c:x val="1.0283301855349406E-2"/>
                  <c:y val="0.1300133377012354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68 156,30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9DD-4902-B428-4DA97D84BD66}"/>
                </c:ext>
              </c:extLst>
            </c:dLbl>
            <c:dLbl>
              <c:idx val="1"/>
              <c:layout>
                <c:manualLayout>
                  <c:x val="0"/>
                  <c:y val="4.95284030637713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95734,71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9DD-4902-B428-4DA97D84BD66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6971,94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ФБ</c:v>
                </c:pt>
                <c:pt idx="1">
                  <c:v>ОБ</c:v>
                </c:pt>
                <c:pt idx="2">
                  <c:v>МБ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68156.3</c:v>
                </c:pt>
                <c:pt idx="1">
                  <c:v>95734.71</c:v>
                </c:pt>
                <c:pt idx="2">
                  <c:v>6971.94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DD-4902-B428-4DA97D84BD6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28331404911649"/>
          <c:y val="0.2242313272182703"/>
          <c:w val="0.15087942206044902"/>
          <c:h val="0.39056845126669165"/>
        </c:manualLayout>
      </c:layout>
      <c:overlay val="0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568288381756043E-2"/>
          <c:y val="0.12725073708348933"/>
          <c:w val="0.4371689840393464"/>
          <c:h val="0.7826451937476600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layout>
                <c:manualLayout>
                  <c:x val="5.322464391242363E-3"/>
                  <c:y val="3.71466679146387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590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630,90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877-4D22-B59B-5A2F9368C055}"/>
                </c:ext>
              </c:extLst>
            </c:dLbl>
            <c:dLbl>
              <c:idx val="1"/>
              <c:layout>
                <c:manualLayout>
                  <c:x val="3.6660445794912326E-4"/>
                  <c:y val="6.19013634094596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828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909,47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552769613200943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ФБ</c:v>
                </c:pt>
                <c:pt idx="1">
                  <c:v>ОБ</c:v>
                </c:pt>
                <c:pt idx="2">
                  <c:v>МБ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590630.9</c:v>
                </c:pt>
                <c:pt idx="1">
                  <c:v>828909.47</c:v>
                </c:pt>
                <c:pt idx="2">
                  <c:v>87542.75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877-4D22-B59B-5A2F9368C0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4290942226963999"/>
          <c:y val="0.16439984244352926"/>
          <c:w val="0.12743439563779158"/>
          <c:h val="0.42355586234868337"/>
        </c:manualLayout>
      </c:layout>
      <c:overlay val="0"/>
      <c:txPr>
        <a:bodyPr/>
        <a:lstStyle/>
        <a:p>
          <a:pPr algn="just"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bg1"/>
                </a:solidFill>
              </a:defRPr>
            </a:pPr>
            <a:r>
              <a:rPr lang="ru-RU" sz="1800" dirty="0">
                <a:solidFill>
                  <a:schemeClr val="bg1"/>
                </a:solidFill>
              </a:rPr>
              <a:t>Число посещений культурных мероприятий, </a:t>
            </a:r>
          </a:p>
          <a:p>
            <a:pPr>
              <a:defRPr sz="1800">
                <a:solidFill>
                  <a:schemeClr val="bg1"/>
                </a:solidFill>
              </a:defRPr>
            </a:pPr>
            <a:r>
              <a:rPr lang="ru-RU" sz="1800" dirty="0">
                <a:solidFill>
                  <a:schemeClr val="bg1"/>
                </a:solidFill>
              </a:rPr>
              <a:t>млн. человек </a:t>
            </a:r>
          </a:p>
        </c:rich>
      </c:tx>
      <c:layout>
        <c:manualLayout>
          <c:xMode val="edge"/>
          <c:yMode val="edge"/>
          <c:x val="0.23587394937152631"/>
          <c:y val="1.5764520271373181E-2"/>
        </c:manualLayout>
      </c:layout>
      <c:overlay val="1"/>
    </c:title>
    <c:autoTitleDeleted val="0"/>
    <c:view3D>
      <c:rotX val="20"/>
      <c:rotY val="20"/>
      <c:depthPercent val="100"/>
      <c:rAngAx val="1"/>
    </c:view3D>
    <c:floor>
      <c:thickness val="0"/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  <c:spPr>
        <a:ln w="3175"/>
        <a:effectLst/>
      </c:spPr>
    </c:sideWall>
    <c:backWall>
      <c:thickness val="0"/>
      <c:spPr>
        <a:ln w="3175"/>
        <a:effectLst/>
      </c:spPr>
    </c:backWall>
    <c:plotArea>
      <c:layout>
        <c:manualLayout>
          <c:layoutTarget val="inner"/>
          <c:xMode val="edge"/>
          <c:yMode val="edge"/>
          <c:x val="2.7668876163518069E-2"/>
          <c:y val="0.15606671097847366"/>
          <c:w val="0.94468408244450353"/>
          <c:h val="0.7300899136244650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Плановые значения</c:v>
                </c:pt>
              </c:strCache>
            </c:strRef>
          </c:tx>
          <c:spPr>
            <a:solidFill>
              <a:schemeClr val="tx1"/>
            </a:solidFill>
            <a:ln w="28575"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 w="28575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FC-491E-9210-092FEE408EA2}"/>
              </c:ext>
            </c:extLst>
          </c:dPt>
          <c:dLbls>
            <c:dLbl>
              <c:idx val="0"/>
              <c:layout>
                <c:manualLayout>
                  <c:x val="8.3586761504278687E-3"/>
                  <c:y val="-3.227098633821613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>
                        <a:solidFill>
                          <a:schemeClr val="bg1"/>
                        </a:solidFill>
                      </a:rPr>
                      <a:t>15</a:t>
                    </a:r>
                    <a:r>
                      <a:rPr lang="en-US" sz="1600" b="1" dirty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sz="1600" b="1" dirty="0">
                        <a:solidFill>
                          <a:schemeClr val="bg1"/>
                        </a:solidFill>
                      </a:rPr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E2FC-491E-9210-092FEE408EA2}"/>
                </c:ext>
              </c:extLst>
            </c:dLbl>
            <c:dLbl>
              <c:idx val="1"/>
              <c:layout>
                <c:manualLayout>
                  <c:x val="8.415905260014428E-3"/>
                  <c:y val="-4.784696782533802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chemeClr val="bg1"/>
                        </a:solidFill>
                      </a:rPr>
                      <a:t>16,5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E2FC-491E-9210-092FEE408EA2}"/>
                </c:ext>
              </c:extLst>
            </c:dLbl>
            <c:dLbl>
              <c:idx val="2"/>
              <c:layout>
                <c:manualLayout>
                  <c:x val="2.7149904122128754E-3"/>
                  <c:y val="-3.461429370294306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bg1"/>
                        </a:solidFill>
                      </a:rPr>
                      <a:t>18,2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2FC-491E-9210-092FEE408EA2}"/>
                </c:ext>
              </c:extLst>
            </c:dLbl>
            <c:dLbl>
              <c:idx val="3"/>
              <c:layout>
                <c:manualLayout>
                  <c:x val="1.1365822881101858E-2"/>
                  <c:y val="-2.3004819942502037E-2"/>
                </c:manualLayout>
              </c:layout>
              <c:tx>
                <c:rich>
                  <a:bodyPr/>
                  <a:lstStyle/>
                  <a:p>
                    <a:r>
                      <a:rPr lang="ru-RU" sz="1600">
                        <a:solidFill>
                          <a:schemeClr val="bg1"/>
                        </a:solidFill>
                      </a:rPr>
                      <a:t>28,5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E2FC-491E-9210-092FEE408EA2}"/>
                </c:ext>
              </c:extLst>
            </c:dLbl>
            <c:dLbl>
              <c:idx val="4"/>
              <c:layout>
                <c:manualLayout>
                  <c:x val="1.1365822881101858E-2"/>
                  <c:y val="-1.7892637733057142E-2"/>
                </c:manualLayout>
              </c:layout>
              <c:tx>
                <c:rich>
                  <a:bodyPr/>
                  <a:lstStyle/>
                  <a:p>
                    <a:r>
                      <a:rPr lang="ru-RU" sz="1600">
                        <a:solidFill>
                          <a:schemeClr val="bg1"/>
                        </a:solidFill>
                      </a:rPr>
                      <a:t>41,6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2FC-491E-9210-092FEE408E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15.015515000000001</c:v>
                </c:pt>
                <c:pt idx="1">
                  <c:v>16.510294999999999</c:v>
                </c:pt>
                <c:pt idx="2">
                  <c:v>18.160990000000002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FC-491E-9210-092FEE408EA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Фактические значения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4437726102323124E-2"/>
                  <c:y val="-4.5226280873203593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>
                        <a:solidFill>
                          <a:schemeClr val="bg1"/>
                        </a:solidFill>
                      </a:rPr>
                      <a:t>16</a:t>
                    </a:r>
                    <a:r>
                      <a:rPr lang="en-US" sz="1600" b="1" dirty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sz="1600" b="1" dirty="0">
                        <a:solidFill>
                          <a:schemeClr val="bg1"/>
                        </a:solidFill>
                      </a:rPr>
                      <a:t>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2FC-491E-9210-092FEE408EA2}"/>
                </c:ext>
              </c:extLst>
            </c:dLbl>
            <c:dLbl>
              <c:idx val="1"/>
              <c:layout>
                <c:manualLayout>
                  <c:x val="1.3881846295235719E-2"/>
                  <c:y val="-2.9539360293304361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ru-RU" sz="1600" dirty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sz="1600" dirty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sz="1600" dirty="0">
                        <a:solidFill>
                          <a:schemeClr val="bg1"/>
                        </a:solidFill>
                      </a:rPr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E2FC-491E-9210-092FEE408EA2}"/>
                </c:ext>
              </c:extLst>
            </c:dLbl>
            <c:dLbl>
              <c:idx val="2"/>
              <c:layout>
                <c:manualLayout>
                  <c:x val="1.124329607405338E-2"/>
                  <c:y val="-1.1823390203529887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25,</a:t>
                    </a:r>
                    <a:r>
                      <a:rPr lang="ru-RU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16.268647000000001</c:v>
                </c:pt>
                <c:pt idx="1">
                  <c:v>19.894977000000001</c:v>
                </c:pt>
                <c:pt idx="2">
                  <c:v>25.790990000000001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2FC-491E-9210-092FEE408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2"/>
        <c:gapDepth val="390"/>
        <c:shape val="cylinder"/>
        <c:axId val="89060352"/>
        <c:axId val="46164224"/>
        <c:axId val="0"/>
      </c:bar3DChart>
      <c:catAx>
        <c:axId val="89060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ru-RU"/>
          </a:p>
        </c:txPr>
        <c:crossAx val="46164224"/>
        <c:crosses val="autoZero"/>
        <c:auto val="1"/>
        <c:lblAlgn val="ctr"/>
        <c:lblOffset val="100"/>
        <c:noMultiLvlLbl val="0"/>
      </c:catAx>
      <c:valAx>
        <c:axId val="46164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9060352"/>
        <c:crosses val="autoZero"/>
        <c:crossBetween val="between"/>
      </c:valAx>
      <c:spPr>
        <a:ln w="28575">
          <a:noFill/>
        </a:ln>
        <a:effectLst>
          <a:innerShdw blurRad="63500" dist="50800" dir="13500000">
            <a:prstClr val="black">
              <a:alpha val="50000"/>
            </a:prstClr>
          </a:innerShdw>
        </a:effectLst>
      </c:spPr>
    </c:plotArea>
    <c:legend>
      <c:legendPos val="l"/>
      <c:legendEntry>
        <c:idx val="0"/>
        <c:txPr>
          <a:bodyPr/>
          <a:lstStyle/>
          <a:p>
            <a:pPr>
              <a:defRPr sz="1400" b="1" baseline="0"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 baseline="0"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.21675811950375276"/>
          <c:w val="0.28658191989355386"/>
          <c:h val="0.13802792639176337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400"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 w="19050">
      <a:noFill/>
    </a:ln>
    <a:effectLst>
      <a:innerShdw blurRad="114300">
        <a:prstClr val="black"/>
      </a:innerShdw>
    </a:effectLst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975590176970329"/>
          <c:y val="6.1920308517908786E-2"/>
          <c:w val="0.5740981902719815"/>
          <c:h val="0.870218411480003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Lbls>
            <c:dLbl>
              <c:idx val="0"/>
              <c:layout>
                <c:manualLayout>
                  <c:x val="2.1135524242186576E-2"/>
                  <c:y val="-9.992997411062069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</a:t>
                    </a:r>
                    <a:r>
                      <a:rPr lang="ru-RU" dirty="0"/>
                      <a:t> </a:t>
                    </a:r>
                    <a:r>
                      <a:rPr lang="ru-RU" dirty="0" smtClean="0"/>
                      <a:t>924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041-4BC5-ABE2-078D38B014F4}"/>
                </c:ext>
              </c:extLst>
            </c:dLbl>
            <c:dLbl>
              <c:idx val="1"/>
              <c:layout>
                <c:manualLayout>
                  <c:x val="2.2530161786398051E-2"/>
                  <c:y val="-2.068246625795782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</a:t>
                    </a:r>
                    <a:r>
                      <a:rPr lang="ru-RU" dirty="0"/>
                      <a:t> </a:t>
                    </a:r>
                    <a:r>
                      <a:rPr lang="ru-RU" dirty="0" smtClean="0"/>
                      <a:t>768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041-4BC5-ABE2-078D38B014F4}"/>
                </c:ext>
              </c:extLst>
            </c:dLbl>
            <c:dLbl>
              <c:idx val="2"/>
              <c:layout>
                <c:manualLayout>
                  <c:x val="2.3924577148429473E-2"/>
                  <c:y val="-9.9929974110620698E-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5</a:t>
                    </a:r>
                    <a:r>
                      <a:rPr lang="ru-RU" dirty="0"/>
                      <a:t> </a:t>
                    </a:r>
                    <a:r>
                      <a:rPr lang="ru-RU" dirty="0" smtClean="0"/>
                      <a:t>604</a:t>
                    </a:r>
                    <a:endParaRPr lang="en-US" dirty="0"/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D041-4BC5-ABE2-078D38B014F4}"/>
                </c:ext>
              </c:extLst>
            </c:dLbl>
            <c:dLbl>
              <c:idx val="3"/>
              <c:layout>
                <c:manualLayout>
                  <c:x val="2.9513541532027458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041-4BC5-ABE2-078D38B014F4}"/>
                </c:ext>
              </c:extLst>
            </c:dLbl>
            <c:dLbl>
              <c:idx val="4"/>
              <c:layout>
                <c:manualLayout>
                  <c:x val="2.3892004157363651E-2"/>
                  <c:y val="-4.64833769770770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041-4BC5-ABE2-078D38B014F4}"/>
                </c:ext>
              </c:extLst>
            </c:dLbl>
            <c:dLbl>
              <c:idx val="5"/>
              <c:layout>
                <c:manualLayout>
                  <c:x val="2.3892004157363651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041-4BC5-ABE2-078D38B014F4}"/>
                </c:ext>
              </c:extLst>
            </c:dLbl>
            <c:dLbl>
              <c:idx val="6"/>
              <c:layout>
                <c:manualLayout>
                  <c:x val="2.5297416166620335E-2"/>
                  <c:y val="-4.64833769770766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041-4BC5-ABE2-078D38B014F4}"/>
                </c:ext>
              </c:extLst>
            </c:dLbl>
            <c:dLbl>
              <c:idx val="7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041-4BC5-ABE2-078D38B014F4}"/>
                </c:ext>
              </c:extLst>
            </c:dLbl>
            <c:dLbl>
              <c:idx val="8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041-4BC5-ABE2-078D38B014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2022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 formatCode="General">
                  <c:v>5924</c:v>
                </c:pt>
                <c:pt idx="1">
                  <c:v>5768</c:v>
                </c:pt>
                <c:pt idx="2">
                  <c:v>5604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D041-4BC5-ABE2-078D38B014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9269760"/>
        <c:axId val="46166528"/>
        <c:axId val="0"/>
      </c:bar3DChart>
      <c:catAx>
        <c:axId val="892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6166528"/>
        <c:crosses val="autoZero"/>
        <c:auto val="1"/>
        <c:lblAlgn val="ctr"/>
        <c:lblOffset val="100"/>
        <c:noMultiLvlLbl val="0"/>
      </c:catAx>
      <c:valAx>
        <c:axId val="4616652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89269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975590176970329"/>
          <c:y val="6.1920308517908786E-2"/>
          <c:w val="0.5740981902719815"/>
          <c:h val="0.870218411480003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2.1135524242186576E-2"/>
                  <c:y val="-9.9929974110620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35F-4347-93A7-B6C111724A46}"/>
                </c:ext>
              </c:extLst>
            </c:dLbl>
            <c:dLbl>
              <c:idx val="1"/>
              <c:layout>
                <c:manualLayout>
                  <c:x val="2.2530161786398051E-2"/>
                  <c:y val="-2.06824662579578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5F-4347-93A7-B6C111724A46}"/>
                </c:ext>
              </c:extLst>
            </c:dLbl>
            <c:dLbl>
              <c:idx val="2"/>
              <c:layout>
                <c:manualLayout>
                  <c:x val="2.3924577148429473E-2"/>
                  <c:y val="-9.9929974110620698E-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ru-RU" dirty="0" smtClean="0"/>
                      <a:t>113 489</a:t>
                    </a:r>
                    <a:endParaRPr lang="en-US" dirty="0"/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35F-4347-93A7-B6C111724A46}"/>
                </c:ext>
              </c:extLst>
            </c:dLbl>
            <c:dLbl>
              <c:idx val="3"/>
              <c:layout>
                <c:manualLayout>
                  <c:x val="2.9513541532027458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5F-4347-93A7-B6C111724A46}"/>
                </c:ext>
              </c:extLst>
            </c:dLbl>
            <c:dLbl>
              <c:idx val="4"/>
              <c:layout>
                <c:manualLayout>
                  <c:x val="2.3892004157363651E-2"/>
                  <c:y val="-4.64833769770770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5F-4347-93A7-B6C111724A46}"/>
                </c:ext>
              </c:extLst>
            </c:dLbl>
            <c:dLbl>
              <c:idx val="5"/>
              <c:layout>
                <c:manualLayout>
                  <c:x val="2.3892004157363651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5F-4347-93A7-B6C111724A46}"/>
                </c:ext>
              </c:extLst>
            </c:dLbl>
            <c:dLbl>
              <c:idx val="6"/>
              <c:layout>
                <c:manualLayout>
                  <c:x val="2.5297416166620335E-2"/>
                  <c:y val="-4.64833769770766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35F-4347-93A7-B6C111724A46}"/>
                </c:ext>
              </c:extLst>
            </c:dLbl>
            <c:dLbl>
              <c:idx val="7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35F-4347-93A7-B6C111724A46}"/>
                </c:ext>
              </c:extLst>
            </c:dLbl>
            <c:dLbl>
              <c:idx val="8"/>
              <c:layout>
                <c:manualLayout>
                  <c:x val="2.5297416166620335E-2"/>
                  <c:y val="-4.64833769770761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35F-4347-93A7-B6C111724A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2022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129909</c:v>
                </c:pt>
                <c:pt idx="1">
                  <c:v>120000</c:v>
                </c:pt>
                <c:pt idx="2">
                  <c:v>113489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35F-4347-93A7-B6C111724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6981504"/>
        <c:axId val="46168832"/>
        <c:axId val="0"/>
      </c:bar3DChart>
      <c:catAx>
        <c:axId val="969815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6168832"/>
        <c:crosses val="autoZero"/>
        <c:auto val="1"/>
        <c:lblAlgn val="ctr"/>
        <c:lblOffset val="100"/>
        <c:noMultiLvlLbl val="0"/>
      </c:catAx>
      <c:valAx>
        <c:axId val="4616883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#,##0" sourceLinked="1"/>
        <c:majorTickMark val="out"/>
        <c:minorTickMark val="none"/>
        <c:tickLblPos val="nextTo"/>
        <c:crossAx val="96981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0.45702</cdr:x>
      <cdr:y>0.5122</cdr:y>
    </cdr:from>
    <cdr:to>
      <cdr:x>0.53596</cdr:x>
      <cdr:y>0.60976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58819" y="1512168"/>
          <a:ext cx="63198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100" b="1" i="0" u="none" strike="noStrike" kern="1200" baseline="0">
              <a:solidFill>
                <a:srgbClr val="4B4B4B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r>
            <a:rPr lang="ru-RU" sz="16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58</a:t>
          </a:r>
          <a:endParaRPr lang="en-US" sz="1600" dirty="0"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0.45702</cdr:x>
      <cdr:y>0.2439</cdr:y>
    </cdr:from>
    <cdr:to>
      <cdr:x>0.53596</cdr:x>
      <cdr:y>0.34146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658819" y="720080"/>
          <a:ext cx="63198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100" b="1" i="0" u="none" strike="noStrike" kern="1200" baseline="0">
              <a:solidFill>
                <a:srgbClr val="4B4B4B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r>
            <a:rPr lang="ru-RU" sz="1600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14</a:t>
          </a:r>
          <a:endParaRPr lang="en-US" sz="1600" dirty="0"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0.25</cdr:x>
      <cdr:y>0.60526</cdr:y>
    </cdr:from>
    <cdr:to>
      <cdr:x>0.27632</cdr:x>
      <cdr:y>0.68421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368152" y="1656184"/>
          <a:ext cx="14401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0.22316</cdr:x>
      <cdr:y>0.5122</cdr:y>
    </cdr:from>
    <cdr:to>
      <cdr:x>0.30211</cdr:x>
      <cdr:y>0.63415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786611" y="1512168"/>
          <a:ext cx="63206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100" b="1" i="0" u="none" strike="noStrike" kern="1200" baseline="0">
              <a:solidFill>
                <a:srgbClr val="4B4B4B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r>
            <a:rPr lang="ru-RU" sz="1600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57</a:t>
          </a:r>
          <a:endParaRPr lang="en-US" sz="1600" dirty="0"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0.23216</cdr:x>
      <cdr:y>0.2439</cdr:y>
    </cdr:from>
    <cdr:to>
      <cdr:x>0.29795</cdr:x>
      <cdr:y>0.34146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858619" y="720080"/>
          <a:ext cx="52670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100" b="1" i="0" u="none" strike="noStrike" kern="1200" baseline="0">
              <a:solidFill>
                <a:srgbClr val="4B4B4B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r>
            <a:rPr lang="ru-RU" sz="1600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</a:t>
          </a:r>
          <a:endParaRPr lang="en-US" sz="1600" dirty="0">
            <a:solidFill>
              <a:schemeClr val="accent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E475DA14-8AAE-4F23-A345-C70AE5C40927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8055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8055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F396CFF2-11DC-48A8-8805-F73C40A5A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419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5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5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1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1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1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5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5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1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66F2D829-618D-4DC6-B005-D5C8CA7DF2FA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8" y="5885498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E424CC88-234F-49AA-A541-C48C4C07EEA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2657"/>
            <a:ext cx="1296144" cy="1574156"/>
          </a:xfrm>
          <a:prstGeom prst="rect">
            <a:avLst/>
          </a:prstGeo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755576" y="3765036"/>
            <a:ext cx="7848872" cy="67207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335704" y="6093296"/>
            <a:ext cx="6472592" cy="840092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2024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Лодейное поле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73496" y="213285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-5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Расширенное заседание коллегии </a:t>
            </a:r>
          </a:p>
          <a:p>
            <a:pPr algn="ctr"/>
            <a:r>
              <a:rPr lang="ru-RU" sz="2400" spc="-5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комитета по культуре и туризму Ленинградской области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5496" y="3284984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spc="-5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en-US" sz="2800" spc="-5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spc="-5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итогах реализации государственной программы Ленинградской области «Развитие культуры </a:t>
            </a:r>
            <a:br>
              <a:rPr lang="ru-RU" sz="2800" spc="-5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spc="-5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Ленинградской области» </a:t>
            </a:r>
          </a:p>
          <a:p>
            <a:pPr algn="ctr"/>
            <a:r>
              <a:rPr lang="ru-RU" sz="2800" spc="-5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2023 году и задачах на 2024 год </a:t>
            </a:r>
            <a:endParaRPr lang="ru-RU" sz="2800" spc="-5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5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Национальный проект «Культура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3596" y1="55973" x2="18447" y2="22077"/>
                        <a14:foregroundMark x1="83284" y1="79569" x2="39806" y2="25791"/>
                        <a14:foregroundMark x1="22879" y1="53778" x2="52343" y2="36091"/>
                        <a14:foregroundMark x1="22119" y1="41241" x2="55298" y2="53778"/>
                        <a14:foregroundMark x1="25834" y1="39046" x2="52343" y2="39764"/>
                        <a14:foregroundMark x1="25074" y1="54496" x2="57493" y2="54496"/>
                        <a14:foregroundMark x1="22119" y1="55973" x2="78852" y2="76615"/>
                        <a14:foregroundMark x1="25074" y1="53018" x2="65597" y2="57450"/>
                        <a14:foregroundMark x1="30224" y1="56733" x2="62642" y2="61883"/>
                        <a14:foregroundMark x1="25074" y1="27269" x2="63402" y2="27269"/>
                        <a14:foregroundMark x1="23596" y1="34614" x2="61925" y2="30941"/>
                        <a14:foregroundMark x1="81807" y1="69228" x2="67792" y2="27986"/>
                        <a14:foregroundMark x1="78852" y1="68510" x2="65597" y2="2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178032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37" y="1772816"/>
            <a:ext cx="4196939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10" y="4212867"/>
            <a:ext cx="3874843" cy="2551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-53753" y="1340768"/>
            <a:ext cx="9143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«Творческие люди»</a:t>
            </a:r>
            <a:endParaRPr lang="ru-RU" b="1" dirty="0">
              <a:solidFill>
                <a:srgbClr val="4B4B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yu_voloshina\Downloads\472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" b="7014"/>
          <a:stretch/>
        </p:blipFill>
        <p:spPr bwMode="auto">
          <a:xfrm>
            <a:off x="4589544" y="1628800"/>
            <a:ext cx="3870888" cy="271703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Z:\Отдел взаимодействия с муниципальными образованиями и организационной работы\Слайды\Фото 4 Территория творчества.jf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544" y="4345838"/>
            <a:ext cx="3990249" cy="242884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403648" y="770380"/>
            <a:ext cx="6408712" cy="5124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«Культура»</a:t>
            </a:r>
            <a:endParaRPr lang="ru-RU" sz="24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0597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408712" cy="51249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инфраструктуры отрасли</a:t>
            </a:r>
          </a:p>
        </p:txBody>
      </p:sp>
      <p:sp>
        <p:nvSpPr>
          <p:cNvPr id="6" name="AutoShape 8" descr="blob:https://web.whatsapp.com/8ef4a76c-c796-45e4-b367-89f19a591bb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363" y="1412776"/>
            <a:ext cx="8862363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rgbClr val="C00000"/>
              </a:buClr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государственной программы:</a:t>
            </a:r>
          </a:p>
          <a:p>
            <a:pPr algn="just">
              <a:spcBef>
                <a:spcPts val="600"/>
              </a:spcBef>
              <a:buClr>
                <a:srgbClr val="C00000"/>
              </a:buClr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продолжается строительство и реконструкция 6 объектов культуры: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культурно-досугового центра в дер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Новое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Девяткино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культурно-досугового центра в г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Приморск;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культурно-досугового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центра,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в пос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Тайцы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 культуры со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зрительным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залом на 150 мест, библиотекой и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пристроенным спортивным кор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усом в пос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Красный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здания начальной школы под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"Никольская детская школа искусств" и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Никольскую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городскую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библиотеку;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здания Дворца культуры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ГБУК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«ДНТ» в г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Сланцы, микрорайон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Лучки.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63" y="4970492"/>
            <a:ext cx="886236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rgbClr val="C00000"/>
              </a:buClr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продолжаются работы по капитальному ремонту 3 объектов культуры: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здания МКУК "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Лужская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межпоселенческая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районная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библиотека«;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здания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МКУК "Приозерский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культурный центр "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Карнавал«;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здания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"Тихвинский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Дом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Культуры«.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7201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408712" cy="51249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инфраструктуры отрасли</a:t>
            </a:r>
          </a:p>
        </p:txBody>
      </p:sp>
      <p:sp>
        <p:nvSpPr>
          <p:cNvPr id="6" name="AutoShape 8" descr="blob:https://web.whatsapp.com/8ef4a76c-c796-45e4-b367-89f19a591bb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10" b="27655"/>
          <a:stretch/>
        </p:blipFill>
        <p:spPr bwMode="auto">
          <a:xfrm>
            <a:off x="-12211" y="4276322"/>
            <a:ext cx="3983892" cy="24650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6704"/>
            <a:ext cx="3216448" cy="24123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C:\Users\ayu_voloshina\Downloads\WhatsApp Image 2024-03-11 at 12.01.35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9" t="25060" r="23660" b="39052"/>
          <a:stretch/>
        </p:blipFill>
        <p:spPr bwMode="auto">
          <a:xfrm>
            <a:off x="3552831" y="4797153"/>
            <a:ext cx="5483665" cy="208823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421" y="2654880"/>
            <a:ext cx="3234076" cy="24303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4"/>
          <a:stretch/>
        </p:blipFill>
        <p:spPr bwMode="auto">
          <a:xfrm>
            <a:off x="1547664" y="2859397"/>
            <a:ext cx="4087479" cy="24155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" b="11827"/>
          <a:stretch/>
        </p:blipFill>
        <p:spPr bwMode="auto">
          <a:xfrm>
            <a:off x="3851919" y="1340768"/>
            <a:ext cx="3168353" cy="22440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8393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28768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565102"/>
            <a:ext cx="9037315" cy="703658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культуры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7922602"/>
              </p:ext>
            </p:extLst>
          </p:nvPr>
        </p:nvGraphicFramePr>
        <p:xfrm>
          <a:off x="0" y="1358702"/>
          <a:ext cx="9036496" cy="3222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-29666" y="4869160"/>
            <a:ext cx="525658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356 муниципальных учреждений культурно-досугового типа;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школы искусств;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381 муниципальная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2 государственные библиотеки; 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государственных театров и 2 оркестра;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4861891"/>
            <a:ext cx="374441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ГБУК ЛО «Дом народного творчества»;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ГБУК ЛО «Парковое агентство»; </a:t>
            </a:r>
          </a:p>
          <a:p>
            <a:pPr marL="342900" indent="-342900" algn="just">
              <a:lnSpc>
                <a:spcPct val="150000"/>
              </a:lnSpc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«Ленинградский областной колледж культуры и искусства»</a:t>
            </a:r>
          </a:p>
        </p:txBody>
      </p:sp>
    </p:spTree>
    <p:extLst>
      <p:ext uri="{BB962C8B-B14F-4D97-AF65-F5344CB8AC3E}">
        <p14:creationId xmlns:p14="http://schemas.microsoft.com/office/powerpoint/2010/main" val="2219317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Graphic spid="2" grpId="0">
        <p:bldAsOne/>
      </p:bldGraphic>
      <p:bldP spid="11" grpId="0" uiExpand="1" build="p"/>
      <p:bldP spid="1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770380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28" y="660352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Культурно-досуговая деятельность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29926592"/>
              </p:ext>
            </p:extLst>
          </p:nvPr>
        </p:nvGraphicFramePr>
        <p:xfrm>
          <a:off x="1" y="1943585"/>
          <a:ext cx="3995936" cy="2133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2" y="1382380"/>
            <a:ext cx="28446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культурно-досуговых формирований (ед.)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404065"/>
            <a:ext cx="43255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культурно-досуговых формирований (чел.)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439624783"/>
              </p:ext>
            </p:extLst>
          </p:nvPr>
        </p:nvGraphicFramePr>
        <p:xfrm>
          <a:off x="4664397" y="1967155"/>
          <a:ext cx="4140771" cy="2100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14240" y="4149080"/>
            <a:ext cx="38834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культурно-массовых мероприятий (ед.)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005730333"/>
              </p:ext>
            </p:extLst>
          </p:nvPr>
        </p:nvGraphicFramePr>
        <p:xfrm>
          <a:off x="2195736" y="4553744"/>
          <a:ext cx="4140771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663064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Graphic spid="2" grpId="0">
        <p:bldAsOne/>
      </p:bldGraphic>
      <p:bldP spid="3" grpId="0"/>
      <p:bldP spid="4" grpId="0"/>
      <p:bldGraphic spid="9" grpId="0">
        <p:bldAsOne/>
      </p:bldGraphic>
      <p:bldP spid="6" grpId="0"/>
      <p:bldGraphic spid="11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770380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28" y="660352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школы искусств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349663688"/>
              </p:ext>
            </p:extLst>
          </p:nvPr>
        </p:nvGraphicFramePr>
        <p:xfrm>
          <a:off x="1210679" y="1751713"/>
          <a:ext cx="6722642" cy="1981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656978" y="1382380"/>
            <a:ext cx="7830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 предпрофессиональным программам ДШИ (чел.)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640" y="3717032"/>
            <a:ext cx="6480720" cy="3951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Число детских школ искусств в Ленинградской области</a:t>
            </a:r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871325"/>
              </p:ext>
            </p:extLst>
          </p:nvPr>
        </p:nvGraphicFramePr>
        <p:xfrm>
          <a:off x="481133" y="3717032"/>
          <a:ext cx="8005890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034918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Graphic spid="12" grpId="0">
        <p:bldAsOne/>
      </p:bldGraphic>
      <p:bldP spid="13" grpId="0"/>
      <p:bldP spid="18" grpId="0"/>
      <p:bldGraphic spid="20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7384" y="647775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Библиотечное дело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605832963"/>
              </p:ext>
            </p:extLst>
          </p:nvPr>
        </p:nvGraphicFramePr>
        <p:xfrm>
          <a:off x="135098" y="1376704"/>
          <a:ext cx="4286534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15935290"/>
              </p:ext>
            </p:extLst>
          </p:nvPr>
        </p:nvGraphicFramePr>
        <p:xfrm>
          <a:off x="4524299" y="1376704"/>
          <a:ext cx="4348362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5496" y="5057889"/>
            <a:ext cx="89745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 algn="just"/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за счет средств федерального и регионально бюджета закуплено свыше 36 тыс. печатных документов.</a:t>
            </a:r>
          </a:p>
          <a:p>
            <a:pPr indent="447675" algn="just"/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2024 году по поручению Губернатора Ленинградской области в 5 раз увеличивается финансирование на комплектование фондов библиотек.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7230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Graphic spid="3" grpId="0">
        <p:bldAsOne/>
      </p:bldGraphic>
      <p:bldGraphic spid="11" grpId="0">
        <p:bldAsOne/>
      </p:bldGraphic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12204" y="770380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28" y="660352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Театры и концертные организации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-131541" y="1340768"/>
            <a:ext cx="9382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числу посещений театров и концертных организаций, установленного Министерством культуры Российской Федерации в 2023 году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105210"/>
              </p:ext>
            </p:extLst>
          </p:nvPr>
        </p:nvGraphicFramePr>
        <p:xfrm>
          <a:off x="-131905" y="1556792"/>
          <a:ext cx="585603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11960" y="2473151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600" b="1" i="0" u="none" strike="noStrike" kern="1200" baseline="0">
                <a:solidFill>
                  <a:srgbClr val="4B4B4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142%</a:t>
            </a:r>
            <a:endParaRPr lang="en-US" sz="14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16250" y="342900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600" b="1" i="0" u="none" strike="noStrike" kern="1200" baseline="0">
                <a:solidFill>
                  <a:srgbClr val="4B4B4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225%</a:t>
            </a:r>
            <a:endParaRPr lang="en-US" sz="14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3" y="4305315"/>
            <a:ext cx="3728865" cy="2453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Z:\Отдел взаимодействия с муниципальными образованиями и организационной работы\Слайды\Фото 3 Розенкранц и Гильдестерн мертвы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1" r="15033"/>
          <a:stretch/>
        </p:blipFill>
        <p:spPr bwMode="auto">
          <a:xfrm>
            <a:off x="5724128" y="2140691"/>
            <a:ext cx="3049523" cy="263893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Z:\Отдел взаимодействия с муниципальными образованиями и организационной работы\Слайды\Фото 3 Гастроли Мариупольского театра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0"/>
          <a:stretch/>
        </p:blipFill>
        <p:spPr bwMode="auto">
          <a:xfrm>
            <a:off x="3815406" y="4289883"/>
            <a:ext cx="3589251" cy="244898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8410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9" grpId="0"/>
      <p:bldGraphic spid="20" grpId="0">
        <p:bldAsOne/>
      </p:bldGraphic>
      <p:bldP spid="1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12204" y="770380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28" y="660352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КИНЕМАТОГРАФИИ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028" y="1385792"/>
            <a:ext cx="452598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4 кинофестивалей: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/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XXXI Фестиваль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кино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«Выборг 2023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XXIХ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кинофестиваль «Литература и кино» (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г.Гатчина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Кинофестиваль «Под Покровом Божией Матери «Тихвинская» (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г.Тихвин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фестиваль детского анимационного кино «Он живой и светится» (в рамках проекта «Кино – любовь моя», г.Тосно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конкурсном отборе приняли участие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кинокомпаний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из которых получили субсидию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части затрат, связанных с производством фильмов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</a:t>
            </a:r>
          </a:p>
        </p:txBody>
      </p:sp>
      <p:pic>
        <p:nvPicPr>
          <p:cNvPr id="7170" name="Picture 2" descr="Z:\Отдел взаимодействия с муниципальными образованиями и организационной работы\Слайды\Фильм. Десять дней до весны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7"/>
          <a:stretch/>
        </p:blipFill>
        <p:spPr bwMode="auto">
          <a:xfrm>
            <a:off x="5004048" y="1414373"/>
            <a:ext cx="3816424" cy="523934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1658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665684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Пушкинская карта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https://www.kinopoisk.ru/G16nF1182/65a98duQDe/v3P9QJRyABelsc2rvXmfRVR2zf-OjEX0HQ6lym8OW1ZtR7j_qV5KuQddizjnSp95YJ9BmpTKEl-MOgy08PVNkv0j70DLOB4ep--G47kgyBQZO8L8zscNolkTtvxeIGp7W3uBm4d6ZakVBZFkuRDAPz7ZCpTbiVFl5n9nkPzmSPOwQ8JirUloN6S6pKeqZLRNehr61rXLe-Y9QLzCWQtjf317p6ukfGCVLBjRSpQd5wcY-RyZnIlDcfY0d4bK23rxulvrT6NmaCiIm4uVr1iWVG8o8cmM2mPGKmK6zUwwTG5zYr2Wp2RErAYex1-fHfkNPMgPhYOWVlnJFEOg99t49a9322uuQkEQi4iKgZt5iWpuF8HRl9NHwx5RvelsKEFDR3iplINEQpgTF91qpTfCPjXlP6a5inVi_BdIldTne8eDXsxwnmNcCaeFkba2Uq5kZg_U-LXaYf0saLbZZDJefEtzkqKodGK4GBXqbZQb_jU39S63haJ9efUYTZTW43r1gGLHVqxQQzu1o7O0vVa3RWUf1tGwxk_2D1C9x0AQWm9LWqeXqmJBiSsiz32hMPgDNdYYqb6LVlLAE0uj_MFKyopV4kORaGsij6aQkZttvGt-FPP9sMtU-i9WjO50GVp7QnaytLVxf6k2A8lMgz_eKzjaHI2lum5V3zJNk_TAfsuDY9NZoGpnIqebjIuQTY9DeTTQ043FT-YtQIzbawdqdV1RhaCxe1OwNgboR5Ew-DYl9wGInJZ2Sso0SrXK0VbZoHf7cqhvYiqQj7Ozvl-WeEE3796p5VXFEGiH1lIbWVxSXoWjhFxArAUY10iXOsI2OP8buLqUcVTcLnGc69xH7Ip_0WmgaXgVhIiKmIpTslNgNfnVls134QZEhPp1FFx6TUeSlKJ_YZ0jKPZIthT7ITDWN4uTr11s4DdZuP71V_2qVP5bjXdiNZOAt7adcJdxRAnx-4DhV_MaZZfVbjJFWkl3tIiHflmpCQv8a50f_hYrwBS8opRXdd8uWZbm_nnRpkbFcKdrWQ2nurSlt06UTF4f4Omi9HPrB1O2xmIDcldVYYC1s0RPsyQw2WaxBMMcAvIch5SIU071Cme_9cJc_Z9ew2ysRHc8p4qXl5dTsGRnP-r3r_pP9iZzl-d2OG9eTEOcpoRHZqY3MNRhoBzHPjfbPqWYllJb-g1knuDfYOqaZNBll3R2LaKmq7uMWLpabgjP4pXycfkNVa30biN4cEd7tYe6QG6qKTjzZLcb3R8i1BGSpoJsSO48RYXI3UTdukPzV5N2RTOGhaWkpXGQQWQ18fCQ81TFC02vxkAbSVZNXqSArklmkCEm-32WMc0LEvYyl7OyRkzOFmKCxPd3_qBCzEefVV00o62Tl7JOnnFJAMful_pF9BlIudNFE0B7YmCmt7hbf6Y2N-dHsT3nNgTUFKWdjUtW2DRPgMr7Vv6NRfNtsnF2LIS1hp-0XqFnfxbO-b_3SfobSJbvcgVqTUNHkaCOQkyyDx3rTYco7Qca6h22gpJTcNAtc73D-U3sjnvmUZ5iRAupjpuZkUaqY0AQy-mzznPrAUChwW41fkByQZCRpHhBjRoc6Fa6EOosKPUwlqSQdX3cPnWcxd581rte-nO1Y2QRjoWPmoRhqGVUM9vzitRT-yRiuOhYFkVVdl67moR0SboDAeZfiR_9PDz7NLWwvEtM1wxkjuLeTN6washgrG5-Lpa6rJyQXJFHXw_g0ZHvROc9ZIHTSSNtf09zmKG2UUqdGzbNYbg83TUf_S-cjZJdYPA9V5zTz037vXvNYJFgZhCntLCZuF6pRH8Mz_67ymDZDEuB0WY5QW9gTLWqqFZHtQY1xUq-K-U1JMowr762c3veDFWN5exizL9kzEC2bk8RtZams55jik59PNL3r_RK9Dtwq_FLNF5uUm6Gnox-YZ0BG_hFujrZHQL6LpmDmG5t3TFZkOXSY8i7Y8BGsXl4P5CNu5SLTr9yXSrwzZfvW-cxQb7ybilHXEpAv7uxVGeqGhPPQ6kZ1yIG2jCRr6leYOo5dLHZ4Hb8vVn5R7ZQSDWDqqmjkmWSRkkUyt6JwEn5IGK952AgYEtiWZyKoX1PjS027GK1H98OJf48rpaUb3PcLmqu5tlp64FW6mO1Qlsyp6iBu5VuilheK_HUrtNB8ApwtO1lL2JqRnuHvaR6coYzOcdEnjj6OCHzG4-ck2pj-Apvk9bcffWTU_5srnhYHrCVlKC1Xq12RAz34rXIYdgITpj0bgRFd11YibCvfV2sBAbUZYcL_Tc_xQ65na1dTe0KVpj79EH0mVz8Z5NXQhGFlpCZvWKIZEYP59io0lbaLlKEx1U2XGxHer2oulV4lw47-lmnL-gnK90SiYCxc2_wPHiF_Md12Lhrwmqje28Wto6woot0vFhUEdHRt8FOxRpFrOBpO2NxVmK6nIhYSa8lAu5dgRLDOQHiPLOSrm5v8yprsMbYYu6hf-BygkRdN4aGrZyPY7h4QRHB3Z_baPkrRaP6TCJuV3ZStLihWkitNAjQeooJ9QIh4g6Rvax-QMkzb4DZ-Uv-pGPAe5xnQhy4lpq9nmKCYXkC0-Ot6E7nOHKjxXI2SFJuQ4uAkEpnlioq6WGpEscBCdcPjKacflDBEmev1vJ1x4Zx-lGVRXoNsrCLuJd2nlRhFOjgoutJ1DxGisVyDl5UflKatqtRWJIVOdFhgATEGxrWA6qWmUBx8w9kvcHPfPuTfepUk29_ALeRkLaPc750YhPS3rbhdsMIcrjNZixcbWdEsqi6Rk2nJCjxQJkX3QU9-iyZn5p-bPw9d7H63mb5oX7rT4dRXwKAto20rXyLZkgo-_ac5FLIHFq98nYNUUBMfqCKt3Fhsykrz36TLOglE_0elZerbWDYMkSZ-v1t7J972VuOSWQVgo-Xv7RZn1ZBLNP_sdFD_BlAott4AEJjamyrgYVBXrooAM53khXbBSflHbexkGduyB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" t="15612"/>
          <a:stretch/>
        </p:blipFill>
        <p:spPr bwMode="auto">
          <a:xfrm>
            <a:off x="4211960" y="1484784"/>
            <a:ext cx="4763701" cy="26769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-36512" y="2152595"/>
            <a:ext cx="4339825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rgbClr val="C00000"/>
              </a:buClr>
            </a:pP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 учреждений культуры 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присоединилось к программе.</a:t>
            </a:r>
          </a:p>
          <a:p>
            <a:pPr algn="ctr">
              <a:spcBef>
                <a:spcPts val="600"/>
              </a:spcBef>
              <a:buClr>
                <a:srgbClr val="C00000"/>
              </a:buClr>
            </a:pP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buClr>
                <a:srgbClr val="C00000"/>
              </a:buClr>
            </a:pP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Оформлено </a:t>
            </a:r>
            <a:r>
              <a:rPr lang="ru-RU" sz="2200" b="1" dirty="0" smtClean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90 426 карт.</a:t>
            </a:r>
          </a:p>
          <a:p>
            <a:pPr algn="ctr">
              <a:spcBef>
                <a:spcPts val="600"/>
              </a:spcBef>
              <a:buClr>
                <a:srgbClr val="C00000"/>
              </a:buClr>
            </a:pPr>
            <a:endParaRPr lang="ru-RU" sz="2000" b="1" dirty="0" smtClean="0">
              <a:solidFill>
                <a:srgbClr val="4B4B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buClr>
                <a:srgbClr val="C00000"/>
              </a:buClr>
            </a:pPr>
            <a:r>
              <a:rPr lang="ru-RU" sz="2200" dirty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Приобретено</a:t>
            </a:r>
            <a:r>
              <a:rPr lang="ru-RU" sz="2200" b="1" dirty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109 683 </a:t>
            </a:r>
            <a:r>
              <a:rPr lang="ru-RU" sz="2200" b="1" dirty="0" smtClean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билета.</a:t>
            </a:r>
          </a:p>
          <a:p>
            <a:pPr algn="ctr">
              <a:spcBef>
                <a:spcPts val="600"/>
              </a:spcBef>
              <a:buClr>
                <a:srgbClr val="C00000"/>
              </a:buClr>
            </a:pPr>
            <a:endParaRPr lang="ru-RU" sz="2000" b="1" dirty="0">
              <a:solidFill>
                <a:srgbClr val="4B4B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buClr>
                <a:srgbClr val="C00000"/>
              </a:buClr>
            </a:pPr>
            <a:r>
              <a:rPr lang="ru-RU" sz="2200" dirty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Экспертным советом согласовано</a:t>
            </a:r>
            <a:r>
              <a:rPr lang="ru-RU" sz="2200" b="1" dirty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721 </a:t>
            </a:r>
            <a:r>
              <a:rPr lang="ru-RU" sz="2200" b="1" dirty="0" smtClean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мероприятие.</a:t>
            </a:r>
            <a:endParaRPr lang="ru-RU" sz="2200" b="1" dirty="0">
              <a:solidFill>
                <a:srgbClr val="4B4B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kultura.krasnodar.ru/upload/iblock/64f/1-fevralya-na-say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49079"/>
            <a:ext cx="4824536" cy="245799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279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5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6866" y="2497976"/>
            <a:ext cx="815026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Главный результат наших программ измеряется </a:t>
            </a:r>
            <a:br>
              <a:rPr lang="ru-RU" sz="25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не тоннами, километрами и суммой потраченных денег. Главное – это оценка людей, то, как меняется к лучшему их жизнь.</a:t>
            </a:r>
            <a:endParaRPr lang="ru-RU" sz="2500" dirty="0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764704"/>
            <a:ext cx="9144000" cy="72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4391393"/>
            <a:ext cx="7992888" cy="4571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084168" y="4725144"/>
            <a:ext cx="2304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 Путин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2023 года </a:t>
            </a:r>
          </a:p>
        </p:txBody>
      </p:sp>
    </p:spTree>
    <p:extLst>
      <p:ext uri="{BB962C8B-B14F-4D97-AF65-F5344CB8AC3E}">
        <p14:creationId xmlns:p14="http://schemas.microsoft.com/office/powerpoint/2010/main" val="19381834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6116" y="798419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18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педагога и наставника в российской федерации </a:t>
            </a:r>
            <a:br>
              <a:rPr lang="ru-RU" sz="18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год команды знаний в ленинградской области</a:t>
            </a:r>
            <a:endParaRPr lang="ru-RU" sz="18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Z:\Отдел взаимодействия с муниципальными образованиями и организационной работы\Слайды\Фото 4 Педагогический олимп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89" b="11188"/>
          <a:stretch/>
        </p:blipFill>
        <p:spPr bwMode="auto">
          <a:xfrm>
            <a:off x="4609036" y="1376704"/>
            <a:ext cx="3996054" cy="348903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2"/>
          <a:stretch/>
        </p:blipFill>
        <p:spPr>
          <a:xfrm>
            <a:off x="107504" y="1484784"/>
            <a:ext cx="4061012" cy="326698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027" name="Picture 3" descr="D:\Александра\Мои рисунки\2023\Год педагога и наставника\Призвание - педагог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44" y="4941168"/>
            <a:ext cx="2349087" cy="169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лександра\Мои рисунки\2023\Год педагога и наставника\85 ЛОККиИ 2.jf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50360"/>
            <a:ext cx="4752528" cy="321965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900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-819" y="944792"/>
            <a:ext cx="9037315" cy="323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выставка-форум «россия»</a:t>
            </a:r>
            <a:endParaRPr lang="ru-RU" sz="2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Z:\Отдел взаимодействия с муниципальными образованиями и организационной работы\Слайды\Фото 5 ДНТ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" t="5120" r="6188"/>
          <a:stretch/>
        </p:blipFill>
        <p:spPr bwMode="auto">
          <a:xfrm>
            <a:off x="3347864" y="4117392"/>
            <a:ext cx="3350025" cy="234391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012" y="1700808"/>
            <a:ext cx="2642285" cy="204553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47621"/>
            <a:ext cx="3276112" cy="23667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617766"/>
            <a:ext cx="2517097" cy="236673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" y="4117392"/>
            <a:ext cx="3146560" cy="231756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790" y="3880859"/>
            <a:ext cx="2088232" cy="258489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0699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962" y="2492896"/>
            <a:ext cx="9036495" cy="1107996"/>
          </a:xfrm>
          <a:prstGeom prst="rect">
            <a:avLst/>
          </a:prstGeom>
          <a:solidFill>
            <a:schemeClr val="accent2">
              <a:alpha val="2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144540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66075" y="1762957"/>
            <a:ext cx="8314020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spcBef>
                <a:spcPct val="0"/>
              </a:spcBef>
              <a:buClr>
                <a:srgbClr val="C00000"/>
              </a:buClr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Указ Президента Российской Федерации от 09.11.2022 № 809 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«Об утверждении Основ государственной культурной политики по сохранению и укреплению традиционных российских духовно-нравственных ценностей»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10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>
            <a:off x="201177" y="1876916"/>
            <a:ext cx="383157" cy="2520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764704"/>
            <a:ext cx="9144000" cy="72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34904" y="3068960"/>
            <a:ext cx="8314020" cy="558062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spcBef>
                <a:spcPct val="0"/>
              </a:spcBef>
              <a:buClr>
                <a:srgbClr val="C00000"/>
              </a:buClr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Федеральный закон от 20.10.2022 № 402-ФЗ </a:t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«О нематериальном этнокультурном достоянии Российской Федерации»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7543" y="4545124"/>
            <a:ext cx="828662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spcBef>
                <a:spcPct val="0"/>
              </a:spcBef>
              <a:buClr>
                <a:srgbClr val="C00000"/>
              </a:buClr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Указ Президента Российской Федерации от 25.01.2023 № 35 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«О внесении изменений в Основы государственной культурной политики,   утвержденные Указом Президента Российской Федерации от 24.12.2014 г. № 808»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81425" y="3221977"/>
            <a:ext cx="383157" cy="2520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48760" y="4545124"/>
            <a:ext cx="383157" cy="2520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854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23" grpId="0"/>
      <p:bldP spid="24" grpId="0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21425434"/>
              </p:ext>
            </p:extLst>
          </p:nvPr>
        </p:nvGraphicFramePr>
        <p:xfrm>
          <a:off x="89346" y="1484784"/>
          <a:ext cx="8856984" cy="5278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-819" y="944792"/>
            <a:ext cx="9037315" cy="323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ОТРАСЛИ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53753" y="1376704"/>
            <a:ext cx="9143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направлениям деятельности, тыс. рублей: </a:t>
            </a:r>
          </a:p>
        </p:txBody>
      </p:sp>
    </p:spTree>
    <p:extLst>
      <p:ext uri="{BB962C8B-B14F-4D97-AF65-F5344CB8AC3E}">
        <p14:creationId xmlns:p14="http://schemas.microsoft.com/office/powerpoint/2010/main" val="2639949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5" grpId="0" animBg="1"/>
      <p:bldP spid="1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-819" y="944792"/>
            <a:ext cx="9037315" cy="323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ОТРАСЛИ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2" y="1412776"/>
            <a:ext cx="8576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Указа Президента Российской Федерации от 7 мая 2012 года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597 «О мероприятиях по реализации государственной социальной политики»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7867" y="2276872"/>
            <a:ext cx="8346628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заработной платы работников учреждений культуры, тыс. руб. 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298726108"/>
              </p:ext>
            </p:extLst>
          </p:nvPr>
        </p:nvGraphicFramePr>
        <p:xfrm>
          <a:off x="397866" y="2708920"/>
          <a:ext cx="8346629" cy="3867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69310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  <p:bldP spid="3" grpId="0"/>
      <p:bldP spid="11" grpId="0"/>
      <p:bldGraphic spid="1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819" y="764704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52523" y="676350"/>
            <a:ext cx="9037315" cy="612000"/>
          </a:xfrm>
        </p:spPr>
        <p:txBody>
          <a:bodyPr>
            <a:noAutofit/>
          </a:bodyPr>
          <a:lstStyle/>
          <a:p>
            <a:pPr algn="ctr"/>
            <a:r>
              <a:rPr lang="ru-RU" sz="20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ОТРАСЛИ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02863478"/>
              </p:ext>
            </p:extLst>
          </p:nvPr>
        </p:nvGraphicFramePr>
        <p:xfrm>
          <a:off x="57429" y="1869992"/>
          <a:ext cx="8928992" cy="50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-108520" y="1353542"/>
            <a:ext cx="44279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бюджетам муниципальных образований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–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1 054 470,96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68649158"/>
              </p:ext>
            </p:extLst>
          </p:nvPr>
        </p:nvGraphicFramePr>
        <p:xfrm>
          <a:off x="4571181" y="1772816"/>
          <a:ext cx="5579293" cy="50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355976" y="1353542"/>
            <a:ext cx="468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бюджетам муниципальных образований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2024 году (план)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1 148 812,83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4706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Graphic spid="8" grpId="0">
        <p:bldAsOne/>
      </p:bldGraphic>
      <p:bldP spid="10" grpId="0"/>
      <p:bldGraphic spid="9" grpId="0">
        <p:bldAsOne/>
      </p:bldGraphic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9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770380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499233432"/>
              </p:ext>
            </p:extLst>
          </p:nvPr>
        </p:nvGraphicFramePr>
        <p:xfrm>
          <a:off x="1419291" y="4590420"/>
          <a:ext cx="6257473" cy="2051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763688" y="4077072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ru-RU" b="1" dirty="0" smtClean="0"/>
              <a:t>2024 год (план): 170 871,95 тыс. рублей, из них:</a:t>
            </a:r>
            <a:endParaRPr lang="ru-RU" b="1" dirty="0"/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345052252"/>
              </p:ext>
            </p:extLst>
          </p:nvPr>
        </p:nvGraphicFramePr>
        <p:xfrm>
          <a:off x="1331640" y="1849436"/>
          <a:ext cx="6324065" cy="2118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691680" y="1403484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ru-RU" b="1" dirty="0" smtClean="0"/>
              <a:t>2019-2024 годы: 1 507 083,12 тыс. рублей, из них:</a:t>
            </a:r>
            <a:endParaRPr lang="ru-RU" b="1" dirty="0"/>
          </a:p>
        </p:txBody>
      </p:sp>
      <p:pic>
        <p:nvPicPr>
          <p:cNvPr id="18" name="Picture 2" descr="Национальный проект «Культура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3596" y1="55973" x2="18447" y2="22077"/>
                        <a14:foregroundMark x1="83284" y1="79569" x2="39806" y2="25791"/>
                        <a14:foregroundMark x1="22879" y1="53778" x2="52343" y2="36091"/>
                        <a14:foregroundMark x1="22119" y1="41241" x2="55298" y2="53778"/>
                        <a14:foregroundMark x1="25834" y1="39046" x2="52343" y2="39764"/>
                        <a14:foregroundMark x1="25074" y1="54496" x2="57493" y2="54496"/>
                        <a14:foregroundMark x1="22119" y1="55973" x2="78852" y2="76615"/>
                        <a14:foregroundMark x1="25074" y1="53018" x2="65597" y2="57450"/>
                        <a14:foregroundMark x1="30224" y1="56733" x2="62642" y2="61883"/>
                        <a14:foregroundMark x1="25074" y1="27269" x2="63402" y2="27269"/>
                        <a14:foregroundMark x1="23596" y1="34614" x2="61925" y2="30941"/>
                        <a14:foregroundMark x1="81807" y1="69228" x2="67792" y2="27986"/>
                        <a14:foregroundMark x1="78852" y1="68510" x2="65597" y2="2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178032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403648" y="770380"/>
            <a:ext cx="6408712" cy="512490"/>
          </a:xfrm>
        </p:spPr>
        <p:txBody>
          <a:bodyPr>
            <a:noAutofit/>
          </a:bodyPr>
          <a:lstStyle/>
          <a:p>
            <a:pPr algn="ctr"/>
            <a:r>
              <a:rPr lang="ru-RU" sz="24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«Культура»</a:t>
            </a:r>
          </a:p>
        </p:txBody>
      </p:sp>
    </p:spTree>
    <p:extLst>
      <p:ext uri="{BB962C8B-B14F-4D97-AF65-F5344CB8AC3E}">
        <p14:creationId xmlns:p14="http://schemas.microsoft.com/office/powerpoint/2010/main" val="4219109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4" grpId="0">
        <p:bldAsOne/>
      </p:bldGraphic>
      <p:bldP spid="15" grpId="0"/>
      <p:bldGraphic spid="24" grpId="0">
        <p:bldAsOne/>
      </p:bldGraphic>
      <p:bldP spid="26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9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770380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Национальный проект «Культура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3596" y1="55973" x2="18447" y2="22077"/>
                        <a14:foregroundMark x1="83284" y1="79569" x2="39806" y2="25791"/>
                        <a14:foregroundMark x1="22879" y1="53778" x2="52343" y2="36091"/>
                        <a14:foregroundMark x1="22119" y1="41241" x2="55298" y2="53778"/>
                        <a14:foregroundMark x1="25834" y1="39046" x2="52343" y2="39764"/>
                        <a14:foregroundMark x1="25074" y1="54496" x2="57493" y2="54496"/>
                        <a14:foregroundMark x1="22119" y1="55973" x2="78852" y2="76615"/>
                        <a14:foregroundMark x1="25074" y1="53018" x2="65597" y2="57450"/>
                        <a14:foregroundMark x1="30224" y1="56733" x2="62642" y2="61883"/>
                        <a14:foregroundMark x1="25074" y1="27269" x2="63402" y2="27269"/>
                        <a14:foregroundMark x1="23596" y1="34614" x2="61925" y2="30941"/>
                        <a14:foregroundMark x1="81807" y1="69228" x2="67792" y2="27986"/>
                        <a14:foregroundMark x1="78852" y1="68510" x2="65597" y2="2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178032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403648" y="770380"/>
            <a:ext cx="6408712" cy="512490"/>
          </a:xfrm>
        </p:spPr>
        <p:txBody>
          <a:bodyPr>
            <a:noAutofit/>
          </a:bodyPr>
          <a:lstStyle/>
          <a:p>
            <a:pPr algn="ctr"/>
            <a:r>
              <a:rPr lang="ru-RU" sz="24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«Культура»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1805042"/>
            <a:ext cx="4824537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indent="-1588" algn="ctr">
              <a:spcBef>
                <a:spcPts val="600"/>
              </a:spcBef>
              <a:buClr>
                <a:srgbClr val="C00000"/>
              </a:buClr>
            </a:pPr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</a:p>
          <a:p>
            <a:pPr marL="360363" lvl="2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ДШИ оснащены музыкальными инструментами, оборудованием, литературой</a:t>
            </a:r>
          </a:p>
          <a:p>
            <a:pPr marL="360363" lvl="2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Реконструирован Лодейнопольский центр эстетического развития (детская школа искусств)</a:t>
            </a:r>
          </a:p>
          <a:p>
            <a:pPr marL="360363" lvl="2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 оборудованием ГБУК ЛО «Драматический театр «На Литейном»</a:t>
            </a:r>
            <a:endParaRPr lang="ru-RU" sz="1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60" y="4284672"/>
            <a:ext cx="4824537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rgbClr val="C00000"/>
              </a:buClr>
            </a:pPr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(план)</a:t>
            </a:r>
          </a:p>
          <a:p>
            <a:pPr marL="358775" lvl="2" indent="-358775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ЛО ГБУК «Драматический театр на Васильевском»</a:t>
            </a:r>
          </a:p>
          <a:p>
            <a:pPr marL="358775" lvl="2" indent="-358775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4 культурно-досуговых учреждений (МКУК </a:t>
            </a:r>
            <a:r>
              <a:rPr lang="ru-RU" sz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«Пудостьский культурно-досуговый центр», МКУК «Сяськелевский </a:t>
            </a:r>
            <a:r>
              <a:rPr lang="ru-RU" sz="1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ИДЦ</a:t>
            </a:r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МКУК </a:t>
            </a:r>
            <a:r>
              <a:rPr lang="ru-RU" sz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«Культурно-Досуговый центр «Мга», МБУ «СДК с.Путилово»)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5" t="9269"/>
          <a:stretch/>
        </p:blipFill>
        <p:spPr>
          <a:xfrm rot="5400000">
            <a:off x="-184802" y="4297370"/>
            <a:ext cx="2713931" cy="2417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700808"/>
            <a:ext cx="4104456" cy="2693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-53753" y="1376704"/>
            <a:ext cx="9143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«Культурная среда»</a:t>
            </a:r>
            <a:endParaRPr lang="ru-RU" b="1" dirty="0">
              <a:solidFill>
                <a:srgbClr val="4B4B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Z:\Отдел взаимодействия с муниципальными образованиями и организационной работы\Слайды\Фото1 ВЫБОРГ 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4" t="9689" r="6222" b="3518"/>
          <a:stretch/>
        </p:blipFill>
        <p:spPr bwMode="auto">
          <a:xfrm>
            <a:off x="2339752" y="3489149"/>
            <a:ext cx="1872208" cy="336794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895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0" grpId="0"/>
      <p:bldP spid="12" grpId="0"/>
      <p:bldP spid="1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 flipH="1">
            <a:off x="899592" y="247383"/>
            <a:ext cx="6912768" cy="301298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Ленинградской области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и туризму Ленинградской области</a:t>
            </a:r>
          </a:p>
        </p:txBody>
      </p:sp>
      <p:pic>
        <p:nvPicPr>
          <p:cNvPr id="9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34975"/>
            <a:ext cx="459223" cy="55772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770380"/>
            <a:ext cx="9144000" cy="6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Национальный проект «Культура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3596" y1="55973" x2="18447" y2="22077"/>
                        <a14:foregroundMark x1="83284" y1="79569" x2="39806" y2="25791"/>
                        <a14:foregroundMark x1="22879" y1="53778" x2="52343" y2="36091"/>
                        <a14:foregroundMark x1="22119" y1="41241" x2="55298" y2="53778"/>
                        <a14:foregroundMark x1="25834" y1="39046" x2="52343" y2="39764"/>
                        <a14:foregroundMark x1="25074" y1="54496" x2="57493" y2="54496"/>
                        <a14:foregroundMark x1="22119" y1="55973" x2="78852" y2="76615"/>
                        <a14:foregroundMark x1="25074" y1="53018" x2="65597" y2="57450"/>
                        <a14:foregroundMark x1="30224" y1="56733" x2="62642" y2="61883"/>
                        <a14:foregroundMark x1="25074" y1="27269" x2="63402" y2="27269"/>
                        <a14:foregroundMark x1="23596" y1="34614" x2="61925" y2="30941"/>
                        <a14:foregroundMark x1="81807" y1="69228" x2="67792" y2="27986"/>
                        <a14:foregroundMark x1="78852" y1="68510" x2="65597" y2="2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178032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403648" y="770380"/>
            <a:ext cx="6408712" cy="512490"/>
          </a:xfrm>
        </p:spPr>
        <p:txBody>
          <a:bodyPr>
            <a:noAutofit/>
          </a:bodyPr>
          <a:lstStyle/>
          <a:p>
            <a:pPr algn="ctr"/>
            <a:r>
              <a:rPr lang="ru-RU" sz="24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«Культура»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363" y="1772816"/>
            <a:ext cx="8862363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rgbClr val="C00000"/>
              </a:buClr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510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повысили квалификацию на базе ведущих творческих вузов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стипендия учащимся и студентам образовательных учреждений в сфере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грантов Заслуженным коллективам народного творчества и коллективам-победителям конкурса профессионального мастерства «Звезда культуры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творческих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поддержка 7 сельским учреждениям и 12 их работникам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9851" y="4293096"/>
            <a:ext cx="8862363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Clr>
                <a:srgbClr val="C00000"/>
              </a:buClr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 (план)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510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повысят квалификацию на базе ведущих творческих вузов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стипендия учащимся и студентам образовательных учреждений в сфере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грантов Заслуженным коллективам народного творчества и коллективам-победителям конкурса профессионального мастерства «Звезда культуры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творческих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</a:p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поддержка 7 сельским учреждениям 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работникам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53753" y="1376704"/>
            <a:ext cx="9143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4B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«Творческие люди»</a:t>
            </a:r>
            <a:endParaRPr lang="ru-RU" b="1" dirty="0">
              <a:solidFill>
                <a:srgbClr val="4B4B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885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0" grpId="0"/>
      <p:bldP spid="12" grpId="0"/>
      <p:bldP spid="13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Другая 31">
      <a:dk1>
        <a:srgbClr val="C00000"/>
      </a:dk1>
      <a:lt1>
        <a:srgbClr val="4B4B4B"/>
      </a:lt1>
      <a:dk2>
        <a:srgbClr val="3590E3"/>
      </a:dk2>
      <a:lt2>
        <a:srgbClr val="C8C8B1"/>
      </a:lt2>
      <a:accent1>
        <a:srgbClr val="FF0000"/>
      </a:accent1>
      <a:accent2>
        <a:srgbClr val="3590E3"/>
      </a:accent2>
      <a:accent3>
        <a:srgbClr val="FFD147"/>
      </a:accent3>
      <a:accent4>
        <a:srgbClr val="00B0F0"/>
      </a:accent4>
      <a:accent5>
        <a:srgbClr val="92D050"/>
      </a:accent5>
      <a:accent6>
        <a:srgbClr val="F4F4EF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9594</TotalTime>
  <Words>1147</Words>
  <Application>Microsoft Office PowerPoint</Application>
  <PresentationFormat>Экран (4:3)</PresentationFormat>
  <Paragraphs>224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ФИНАНСОВОЕ ОБЕСПЕЧЕНИЕ ОТРАСЛИ</vt:lpstr>
      <vt:lpstr>Национальный проект «Культура»</vt:lpstr>
      <vt:lpstr>Национальный проект «Культура»</vt:lpstr>
      <vt:lpstr>Национальный проект «Культура»</vt:lpstr>
      <vt:lpstr>Презентация PowerPoint</vt:lpstr>
      <vt:lpstr>Развитие инфраструктуры отрасли</vt:lpstr>
      <vt:lpstr>Развитие инфраструктуры отрасли</vt:lpstr>
      <vt:lpstr>Статистика культуры</vt:lpstr>
      <vt:lpstr>Культурно-досуговая деятельность</vt:lpstr>
      <vt:lpstr>Детские школы искусств</vt:lpstr>
      <vt:lpstr>Библиотечное дело</vt:lpstr>
      <vt:lpstr>Театры и концертные организации</vt:lpstr>
      <vt:lpstr>ПОДДЕРЖКА КИНЕМАТОГРАФИИ</vt:lpstr>
      <vt:lpstr>Пушкинская карта</vt:lpstr>
      <vt:lpstr>Год педагога и наставника в российской федерации  и год команды знаний в ленинградской области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 Сергеевич Ананьин</dc:creator>
  <cp:lastModifiedBy>Александра Валерьевна Цурбан</cp:lastModifiedBy>
  <cp:revision>1065</cp:revision>
  <cp:lastPrinted>2019-04-10T07:17:45Z</cp:lastPrinted>
  <dcterms:created xsi:type="dcterms:W3CDTF">2018-11-08T07:34:14Z</dcterms:created>
  <dcterms:modified xsi:type="dcterms:W3CDTF">2025-02-05T10:50:05Z</dcterms:modified>
</cp:coreProperties>
</file>